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5"/>
  </p:notesMasterIdLst>
  <p:handoutMasterIdLst>
    <p:handoutMasterId r:id="rId16"/>
  </p:handoutMasterIdLst>
  <p:sldIdLst>
    <p:sldId id="257" r:id="rId2"/>
    <p:sldId id="340" r:id="rId3"/>
    <p:sldId id="376" r:id="rId4"/>
    <p:sldId id="361" r:id="rId5"/>
    <p:sldId id="348" r:id="rId6"/>
    <p:sldId id="369" r:id="rId7"/>
    <p:sldId id="371" r:id="rId8"/>
    <p:sldId id="372" r:id="rId9"/>
    <p:sldId id="373" r:id="rId10"/>
    <p:sldId id="353" r:id="rId11"/>
    <p:sldId id="375" r:id="rId12"/>
    <p:sldId id="374" r:id="rId13"/>
    <p:sldId id="34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Jelbaoui, Gwynne" initials="JG" lastIdx="1" clrIdx="1">
    <p:extLst>
      <p:ext uri="{19B8F6BF-5375-455C-9EA6-DF929625EA0E}">
        <p15:presenceInfo xmlns:p15="http://schemas.microsoft.com/office/powerpoint/2012/main" userId="S-1-5-21-365749239-1257169667-72670798-32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89877" autoAdjust="0"/>
  </p:normalViewPr>
  <p:slideViewPr>
    <p:cSldViewPr snapToGrid="0">
      <p:cViewPr varScale="1">
        <p:scale>
          <a:sx n="103" d="100"/>
          <a:sy n="103" d="100"/>
        </p:scale>
        <p:origin x="456" y="72"/>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3T14:48:20.961"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39B0AF-6806-484C-9B68-A09F8825BC16}" type="datetimeFigureOut">
              <a:rPr lang="en-US" smtClean="0"/>
              <a:t>7/2/2021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2BBF0A-31B7-42F5-BB8A-443F9DF16C80}" type="slidenum">
              <a:rPr lang="en-US" smtClean="0"/>
              <a:t>‹#›</a:t>
            </a:fld>
            <a:endParaRPr lang="en-US"/>
          </a:p>
        </p:txBody>
      </p:sp>
    </p:spTree>
    <p:extLst>
      <p:ext uri="{BB962C8B-B14F-4D97-AF65-F5344CB8AC3E}">
        <p14:creationId xmlns:p14="http://schemas.microsoft.com/office/powerpoint/2010/main" val="1023852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7/2/2021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a:t>
            </a:fld>
            <a:endParaRPr lang="en-US" dirty="0"/>
          </a:p>
        </p:txBody>
      </p:sp>
    </p:spTree>
    <p:extLst>
      <p:ext uri="{BB962C8B-B14F-4D97-AF65-F5344CB8AC3E}">
        <p14:creationId xmlns:p14="http://schemas.microsoft.com/office/powerpoint/2010/main" val="118548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GWYNNE</a:t>
            </a:r>
            <a:endParaRPr/>
          </a:p>
        </p:txBody>
      </p:sp>
      <p:sp>
        <p:nvSpPr>
          <p:cNvPr id="274" name="Google Shape;27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94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Century Gothic" panose="020B0502020202020204" pitchFamily="34" charset="0"/>
                <a:ea typeface="+mn-ea"/>
                <a:cs typeface="+mn-cs"/>
              </a:rPr>
              <a:t>Has</a:t>
            </a:r>
            <a:r>
              <a:rPr lang="en-US" sz="1200" b="0" i="0" kern="1200" baseline="0" dirty="0" smtClean="0">
                <a:solidFill>
                  <a:schemeClr val="tx1"/>
                </a:solidFill>
                <a:effectLst/>
                <a:latin typeface="Century Gothic" panose="020B0502020202020204" pitchFamily="34" charset="0"/>
                <a:ea typeface="+mn-ea"/>
                <a:cs typeface="+mn-cs"/>
              </a:rPr>
              <a:t> a Physician Community member, you will</a:t>
            </a:r>
          </a:p>
          <a:p>
            <a:r>
              <a:rPr lang="en-US" sz="1200" b="0" i="0" kern="1200" baseline="0" dirty="0" smtClean="0">
                <a:solidFill>
                  <a:schemeClr val="tx1"/>
                </a:solidFill>
                <a:effectLst/>
                <a:latin typeface="Century Gothic" panose="020B0502020202020204" pitchFamily="34" charset="0"/>
                <a:ea typeface="+mn-ea"/>
                <a:cs typeface="+mn-cs"/>
              </a:rPr>
              <a:t>Be a part of a </a:t>
            </a:r>
            <a:r>
              <a:rPr lang="en-US" sz="1200" b="1" i="0" kern="1200" baseline="0" dirty="0" smtClean="0">
                <a:solidFill>
                  <a:schemeClr val="tx1"/>
                </a:solidFill>
                <a:effectLst/>
                <a:latin typeface="Century Gothic" panose="020B0502020202020204" pitchFamily="34" charset="0"/>
                <a:ea typeface="+mn-ea"/>
                <a:cs typeface="+mn-cs"/>
              </a:rPr>
              <a:t>community of volunteers</a:t>
            </a:r>
            <a:r>
              <a:rPr lang="en-US" sz="1200" b="0" i="0" kern="1200" baseline="0" dirty="0" smtClean="0">
                <a:solidFill>
                  <a:schemeClr val="tx1"/>
                </a:solidFill>
                <a:effectLst/>
                <a:latin typeface="Century Gothic" panose="020B0502020202020204" pitchFamily="34" charset="0"/>
                <a:ea typeface="+mn-ea"/>
                <a:cs typeface="+mn-cs"/>
              </a:rPr>
              <a:t> who work toward building CMIO roundtables, workgroups, and the clinician circle program</a:t>
            </a:r>
          </a:p>
          <a:p>
            <a:r>
              <a:rPr lang="en-US" sz="1200" b="0" i="0" kern="1200" baseline="0" dirty="0" smtClean="0">
                <a:solidFill>
                  <a:schemeClr val="tx1"/>
                </a:solidFill>
                <a:effectLst/>
                <a:latin typeface="Century Gothic" panose="020B0502020202020204" pitchFamily="34" charset="0"/>
                <a:ea typeface="+mn-ea"/>
                <a:cs typeface="+mn-cs"/>
              </a:rPr>
              <a:t>Network with </a:t>
            </a:r>
            <a:r>
              <a:rPr lang="en-US" sz="1200" b="1" i="0" kern="1200" baseline="0" dirty="0" smtClean="0">
                <a:solidFill>
                  <a:schemeClr val="tx1"/>
                </a:solidFill>
                <a:effectLst/>
                <a:latin typeface="Century Gothic" panose="020B0502020202020204" pitchFamily="34" charset="0"/>
                <a:ea typeface="+mn-ea"/>
                <a:cs typeface="+mn-cs"/>
              </a:rPr>
              <a:t>CMIOs</a:t>
            </a:r>
            <a:r>
              <a:rPr lang="en-US" sz="1200" b="0" i="0" kern="1200" baseline="0" dirty="0" smtClean="0">
                <a:solidFill>
                  <a:schemeClr val="tx1"/>
                </a:solidFill>
                <a:effectLst/>
                <a:latin typeface="Century Gothic" panose="020B0502020202020204" pitchFamily="34" charset="0"/>
                <a:ea typeface="+mn-ea"/>
                <a:cs typeface="+mn-cs"/>
              </a:rPr>
              <a:t>; the majority of the Committee members are CMIOs </a:t>
            </a:r>
          </a:p>
          <a:p>
            <a:r>
              <a:rPr lang="en-US" sz="1200" b="0" i="0" kern="1200" baseline="0" dirty="0" smtClean="0">
                <a:solidFill>
                  <a:schemeClr val="tx1"/>
                </a:solidFill>
                <a:effectLst/>
                <a:latin typeface="Century Gothic" panose="020B0502020202020204" pitchFamily="34" charset="0"/>
                <a:ea typeface="+mn-ea"/>
                <a:cs typeface="+mn-cs"/>
              </a:rPr>
              <a:t>Have the opportunity to take part in the </a:t>
            </a:r>
            <a:r>
              <a:rPr lang="en-US" sz="1200" b="1" i="0" kern="1200" baseline="0" dirty="0" smtClean="0">
                <a:solidFill>
                  <a:schemeClr val="tx1"/>
                </a:solidFill>
                <a:effectLst/>
                <a:latin typeface="Century Gothic" panose="020B0502020202020204" pitchFamily="34" charset="0"/>
                <a:ea typeface="+mn-ea"/>
                <a:cs typeface="+mn-cs"/>
              </a:rPr>
              <a:t>education task force</a:t>
            </a:r>
          </a:p>
          <a:p>
            <a:r>
              <a:rPr lang="en-US" sz="1200" b="0" i="0" kern="1200" baseline="0" dirty="0" smtClean="0">
                <a:solidFill>
                  <a:schemeClr val="tx1"/>
                </a:solidFill>
                <a:effectLst/>
                <a:latin typeface="Century Gothic" panose="020B0502020202020204" pitchFamily="34" charset="0"/>
                <a:ea typeface="+mn-ea"/>
                <a:cs typeface="+mn-cs"/>
              </a:rPr>
              <a:t>We can’t do all this on our own; you will have the opportunity to work with </a:t>
            </a:r>
            <a:r>
              <a:rPr lang="en-US" sz="1200" b="1" i="0" kern="1200" baseline="0" dirty="0" smtClean="0">
                <a:solidFill>
                  <a:schemeClr val="tx1"/>
                </a:solidFill>
                <a:effectLst/>
                <a:latin typeface="Century Gothic" panose="020B0502020202020204" pitchFamily="34" charset="0"/>
                <a:ea typeface="+mn-ea"/>
                <a:cs typeface="+mn-cs"/>
              </a:rPr>
              <a:t>strategic partners </a:t>
            </a:r>
          </a:p>
          <a:p>
            <a:r>
              <a:rPr lang="en-US" sz="1200" b="0" i="0" kern="1200" baseline="0" dirty="0" smtClean="0">
                <a:solidFill>
                  <a:schemeClr val="tx1"/>
                </a:solidFill>
                <a:effectLst/>
                <a:latin typeface="Century Gothic" panose="020B0502020202020204" pitchFamily="34" charset="0"/>
                <a:ea typeface="+mn-ea"/>
                <a:cs typeface="+mn-cs"/>
              </a:rPr>
              <a:t>Have the accessibility to </a:t>
            </a:r>
            <a:r>
              <a:rPr lang="en-US" sz="1200" b="1" i="0" kern="1200" baseline="0" dirty="0" smtClean="0">
                <a:solidFill>
                  <a:schemeClr val="tx1"/>
                </a:solidFill>
                <a:effectLst/>
                <a:latin typeface="Century Gothic" panose="020B0502020202020204" pitchFamily="34" charset="0"/>
                <a:ea typeface="+mn-ea"/>
                <a:cs typeface="+mn-cs"/>
              </a:rPr>
              <a:t>physician resources</a:t>
            </a:r>
            <a:r>
              <a:rPr lang="en-US" sz="1200" b="0" i="0" kern="1200" baseline="0" dirty="0" smtClean="0">
                <a:solidFill>
                  <a:schemeClr val="tx1"/>
                </a:solidFill>
                <a:effectLst/>
                <a:latin typeface="Century Gothic" panose="020B0502020202020204" pitchFamily="34" charset="0"/>
                <a:ea typeface="+mn-ea"/>
                <a:cs typeface="+mn-cs"/>
              </a:rPr>
              <a:t>, such as education, industry and roles specific articles, career profiles </a:t>
            </a:r>
          </a:p>
          <a:p>
            <a:r>
              <a:rPr lang="en-US" sz="1200" b="0" i="0" kern="1200" baseline="0" dirty="0" smtClean="0">
                <a:solidFill>
                  <a:schemeClr val="tx1"/>
                </a:solidFill>
                <a:effectLst/>
                <a:latin typeface="Century Gothic" panose="020B0502020202020204" pitchFamily="34" charset="0"/>
                <a:ea typeface="+mn-ea"/>
                <a:cs typeface="+mn-cs"/>
              </a:rPr>
              <a:t>Have the opportunity to provide input on current governmental policies, participate with HIMSS media, and if interested, assist with the preconference symposium planning </a:t>
            </a:r>
          </a:p>
          <a:p>
            <a:r>
              <a:rPr lang="en-US" sz="1200" b="1" i="0" kern="1200" baseline="0" dirty="0" smtClean="0">
                <a:solidFill>
                  <a:schemeClr val="tx1"/>
                </a:solidFill>
                <a:effectLst/>
                <a:latin typeface="Century Gothic" panose="020B0502020202020204" pitchFamily="34" charset="0"/>
                <a:ea typeface="+mn-ea"/>
                <a:cs typeface="+mn-cs"/>
              </a:rPr>
              <a:t>Education, </a:t>
            </a:r>
            <a:r>
              <a:rPr lang="en-US" sz="1200" b="0" i="0" kern="1200" baseline="0" dirty="0" smtClean="0">
                <a:solidFill>
                  <a:schemeClr val="tx1"/>
                </a:solidFill>
                <a:effectLst/>
                <a:latin typeface="Century Gothic" panose="020B0502020202020204" pitchFamily="34" charset="0"/>
                <a:ea typeface="+mn-ea"/>
                <a:cs typeface="+mn-cs"/>
              </a:rPr>
              <a:t>education, education – we are always looking for ways to provide easy to consume information that physicians need to know on trending topics in the clinical informatics industry, whether it be on telehealth, artificial intelligence, best practices with EHR systems. </a:t>
            </a:r>
          </a:p>
        </p:txBody>
      </p:sp>
      <p:sp>
        <p:nvSpPr>
          <p:cNvPr id="4" name="Slide Number Placeholder 3"/>
          <p:cNvSpPr>
            <a:spLocks noGrp="1"/>
          </p:cNvSpPr>
          <p:nvPr>
            <p:ph type="sldNum" sz="quarter" idx="10"/>
          </p:nvPr>
        </p:nvSpPr>
        <p:spPr/>
        <p:txBody>
          <a:bodyPr/>
          <a:lstStyle/>
          <a:p>
            <a:fld id="{F7DF604D-C3B7-41B7-992A-9AD867AC1F65}" type="slidenum">
              <a:rPr lang="en-US" smtClean="0"/>
              <a:pPr/>
              <a:t>4</a:t>
            </a:fld>
            <a:endParaRPr lang="en-US" dirty="0"/>
          </a:p>
        </p:txBody>
      </p:sp>
    </p:spTree>
    <p:extLst>
      <p:ext uri="{BB962C8B-B14F-4D97-AF65-F5344CB8AC3E}">
        <p14:creationId xmlns:p14="http://schemas.microsoft.com/office/powerpoint/2010/main" val="170940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10</a:t>
            </a:fld>
            <a:endParaRPr lang="en-US" dirty="0"/>
          </a:p>
        </p:txBody>
      </p:sp>
    </p:spTree>
    <p:extLst>
      <p:ext uri="{BB962C8B-B14F-4D97-AF65-F5344CB8AC3E}">
        <p14:creationId xmlns:p14="http://schemas.microsoft.com/office/powerpoint/2010/main" val="30642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11</a:t>
            </a:fld>
            <a:endParaRPr lang="en-US" dirty="0"/>
          </a:p>
        </p:txBody>
      </p:sp>
    </p:spTree>
    <p:extLst>
      <p:ext uri="{BB962C8B-B14F-4D97-AF65-F5344CB8AC3E}">
        <p14:creationId xmlns:p14="http://schemas.microsoft.com/office/powerpoint/2010/main" val="240696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13</a:t>
            </a:fld>
            <a:endParaRPr lang="en-US" dirty="0"/>
          </a:p>
        </p:txBody>
      </p:sp>
    </p:spTree>
    <p:extLst>
      <p:ext uri="{BB962C8B-B14F-4D97-AF65-F5344CB8AC3E}">
        <p14:creationId xmlns:p14="http://schemas.microsoft.com/office/powerpoint/2010/main" val="419835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
        <p:nvSpPr>
          <p:cNvPr id="5" name="Content Placeholder 4"/>
          <p:cNvSpPr>
            <a:spLocks noGrp="1"/>
          </p:cNvSpPr>
          <p:nvPr>
            <p:ph sz="quarter" idx="13"/>
          </p:nvPr>
        </p:nvSpPr>
        <p:spPr>
          <a:xfrm>
            <a:off x="1127125" y="619125"/>
            <a:ext cx="914400" cy="91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90955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4_Custom Layout">
  <p:cSld name="19_Custom Layout">
    <p:bg>
      <p:bgPr>
        <a:solidFill>
          <a:srgbClr val="1E22AA"/>
        </a:solidFill>
        <a:effectLst/>
      </p:bgPr>
    </p:bg>
    <p:spTree>
      <p:nvGrpSpPr>
        <p:cNvPr id="1" name="Shape 30"/>
        <p:cNvGrpSpPr/>
        <p:nvPr/>
      </p:nvGrpSpPr>
      <p:grpSpPr>
        <a:xfrm>
          <a:off x="0" y="0"/>
          <a:ext cx="0" cy="0"/>
          <a:chOff x="0" y="0"/>
          <a:chExt cx="0" cy="0"/>
        </a:xfrm>
      </p:grpSpPr>
      <p:sp>
        <p:nvSpPr>
          <p:cNvPr id="31" name="Google Shape;31;p28"/>
          <p:cNvSpPr>
            <a:spLocks noGrp="1"/>
          </p:cNvSpPr>
          <p:nvPr>
            <p:ph type="pic" idx="2"/>
          </p:nvPr>
        </p:nvSpPr>
        <p:spPr>
          <a:xfrm>
            <a:off x="4117702" y="-2038880"/>
            <a:ext cx="9089318" cy="9089318"/>
          </a:xfrm>
          <a:prstGeom prst="ellipse">
            <a:avLst/>
          </a:prstGeom>
          <a:gradFill>
            <a:gsLst>
              <a:gs pos="0">
                <a:srgbClr val="D8D8D8"/>
              </a:gs>
              <a:gs pos="99000">
                <a:srgbClr val="BFBFBF"/>
              </a:gs>
              <a:gs pos="100000">
                <a:srgbClr val="BFBFBF"/>
              </a:gs>
            </a:gsLst>
            <a:lin ang="5400000" scaled="0"/>
          </a:gradFill>
          <a:ln>
            <a:noFill/>
          </a:ln>
        </p:spPr>
        <p:txBody>
          <a:bodyPr spcFirstLastPara="1" wrap="square" lIns="0" tIns="0" rIns="0" bIns="0" anchor="ctr" anchorCtr="0">
            <a:normAutofit/>
          </a:bodyPr>
          <a:lstStyle>
            <a:lvl1pPr marR="0" lvl="0" algn="ctr" rtl="0">
              <a:lnSpc>
                <a:spcPct val="150000"/>
              </a:lnSpc>
              <a:spcBef>
                <a:spcPts val="10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50000"/>
              </a:lnSpc>
              <a:spcBef>
                <a:spcPts val="499"/>
              </a:spcBef>
              <a:spcAft>
                <a:spcPts val="0"/>
              </a:spcAft>
              <a:buClr>
                <a:srgbClr val="FF5A5A"/>
              </a:buClr>
              <a:buSzPts val="1200"/>
              <a:buFont typeface="Arial"/>
              <a:buNone/>
              <a:defRPr sz="1200" b="0" i="0" u="none" strike="noStrike" cap="none">
                <a:solidFill>
                  <a:srgbClr val="FF5A5A"/>
                </a:solidFill>
                <a:latin typeface="Century Gothic"/>
                <a:ea typeface="Century Gothic"/>
                <a:cs typeface="Century Gothic"/>
                <a:sym typeface="Century Gothic"/>
              </a:defRPr>
            </a:lvl2pPr>
            <a:lvl3pPr marR="0" lvl="2" algn="l" rtl="0">
              <a:lnSpc>
                <a:spcPct val="150000"/>
              </a:lnSpc>
              <a:spcBef>
                <a:spcPts val="499"/>
              </a:spcBef>
              <a:spcAft>
                <a:spcPts val="0"/>
              </a:spcAft>
              <a:buClr>
                <a:schemeClr val="lt2"/>
              </a:buClr>
              <a:buSzPts val="1600"/>
              <a:buFont typeface="Arial"/>
              <a:buNone/>
              <a:defRPr sz="1600" b="0" i="0" u="none" strike="noStrike" cap="none">
                <a:solidFill>
                  <a:schemeClr val="lt2"/>
                </a:solidFill>
                <a:latin typeface="Century Gothic"/>
                <a:ea typeface="Century Gothic"/>
                <a:cs typeface="Century Gothic"/>
                <a:sym typeface="Century Gothic"/>
              </a:defRPr>
            </a:lvl3pPr>
            <a:lvl4pPr marR="0" lvl="3" algn="l" rtl="0">
              <a:lnSpc>
                <a:spcPct val="150000"/>
              </a:lnSpc>
              <a:spcBef>
                <a:spcPts val="499"/>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4pPr>
            <a:lvl5pPr marR="0" lvl="4" algn="l" rtl="0">
              <a:lnSpc>
                <a:spcPct val="150000"/>
              </a:lnSpc>
              <a:spcBef>
                <a:spcPts val="499"/>
              </a:spcBef>
              <a:spcAft>
                <a:spcPts val="0"/>
              </a:spcAft>
              <a:buClr>
                <a:schemeClr val="lt2"/>
              </a:buClr>
              <a:buSzPts val="1200"/>
              <a:buFont typeface="Arial"/>
              <a:buNone/>
              <a:defRPr sz="1200" b="0" i="0" u="none" strike="noStrike" cap="none">
                <a:solidFill>
                  <a:schemeClr val="lt2"/>
                </a:solidFill>
                <a:latin typeface="Century Gothic"/>
                <a:ea typeface="Century Gothic"/>
                <a:cs typeface="Century Gothic"/>
                <a:sym typeface="Century Gothic"/>
              </a:defRPr>
            </a:lvl5pPr>
            <a:lvl6pPr marR="0" lvl="5"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28"/>
          <p:cNvSpPr txBox="1">
            <a:spLocks noGrp="1"/>
          </p:cNvSpPr>
          <p:nvPr>
            <p:ph type="title"/>
          </p:nvPr>
        </p:nvSpPr>
        <p:spPr>
          <a:xfrm>
            <a:off x="863324" y="2142277"/>
            <a:ext cx="4187371" cy="17834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5400"/>
              <a:buFont typeface="Arial"/>
              <a:buNone/>
              <a:defRPr sz="54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28"/>
          <p:cNvPicPr preferRelativeResize="0"/>
          <p:nvPr/>
        </p:nvPicPr>
        <p:blipFill rotWithShape="1">
          <a:blip r:embed="rId2">
            <a:alphaModFix/>
          </a:blip>
          <a:srcRect l="39865"/>
          <a:stretch/>
        </p:blipFill>
        <p:spPr>
          <a:xfrm>
            <a:off x="810883" y="6188663"/>
            <a:ext cx="828818" cy="643457"/>
          </a:xfrm>
          <a:prstGeom prst="rect">
            <a:avLst/>
          </a:prstGeom>
          <a:noFill/>
          <a:ln>
            <a:noFill/>
          </a:ln>
        </p:spPr>
      </p:pic>
      <p:sp>
        <p:nvSpPr>
          <p:cNvPr id="34" name="Google Shape;34;p28"/>
          <p:cNvSpPr/>
          <p:nvPr/>
        </p:nvSpPr>
        <p:spPr>
          <a:xfrm>
            <a:off x="11432327" y="6318703"/>
            <a:ext cx="370114" cy="37011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28"/>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066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5232065"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baseline="0" dirty="0" smtClean="0">
                <a:latin typeface="Century Gothic" panose="020B0502020202020204" pitchFamily="34" charset="0"/>
              </a:rPr>
              <a:t> Demystify AI</a:t>
            </a:r>
            <a:endParaRPr lang="en-US" sz="1000" b="0" i="0" dirty="0">
              <a:latin typeface="Century Gothic" panose="020B0502020202020204" pitchFamily="3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97" r:id="rId43"/>
  </p:sldLayoutIdLst>
  <p:timing>
    <p:tnLst>
      <p:par>
        <p:cTn id="1" dur="indefinite" restart="never" nodeType="tmRoot"/>
      </p:par>
    </p:tnLst>
  </p:timing>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6" Type="http://schemas.openxmlformats.org/officeDocument/2006/relationships/comments" Target="../comments/comment1.xml"/><Relationship Id="rId5" Type="http://schemas.openxmlformats.org/officeDocument/2006/relationships/image" Target="../media/image27.JP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hyperlink" Target="mailto:Gwynne.Jelbaoui@himss.org" TargetMode="External"/><Relationship Id="rId4" Type="http://schemas.openxmlformats.org/officeDocument/2006/relationships/hyperlink" Target="mailto:informatics@hims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hyperlink" Target="mailto:Gwynne.Jelbaoui@hims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84" Type="http://schemas.openxmlformats.org/officeDocument/2006/relationships/image" Target="../media/image113.svg"/><Relationship Id="rId89" Type="http://schemas.openxmlformats.org/officeDocument/2006/relationships/hyperlink" Target="http://www.himss.org/membership-participation/physician" TargetMode="External"/><Relationship Id="rId67" Type="http://schemas.openxmlformats.org/officeDocument/2006/relationships/image" Target="../media/image21.png"/><Relationship Id="rId2" Type="http://schemas.openxmlformats.org/officeDocument/2006/relationships/notesSlide" Target="../notesSlides/notesSlide3.xml"/><Relationship Id="rId88" Type="http://schemas.openxmlformats.org/officeDocument/2006/relationships/image" Target="../media/image23.png"/><Relationship Id="rId1" Type="http://schemas.openxmlformats.org/officeDocument/2006/relationships/slideLayout" Target="../slideLayouts/slideLayout5.xml"/><Relationship Id="rId66" Type="http://schemas.openxmlformats.org/officeDocument/2006/relationships/image" Target="../media/image95.svg"/><Relationship Id="rId87" Type="http://schemas.openxmlformats.org/officeDocument/2006/relationships/image" Target="../media/image22.png"/><Relationship Id="rId40" Type="http://schemas.openxmlformats.org/officeDocument/2006/relationships/image" Target="../media/image69.svg"/><Relationship Id="rId31" Type="http://schemas.openxmlformats.org/officeDocument/2006/relationships/image" Target="../media/image20.png"/><Relationship Id="rId86" Type="http://schemas.openxmlformats.org/officeDocument/2006/relationships/image" Target="../media/image115.svg"/><Relationship Id="rId4" Type="http://schemas.openxmlformats.org/officeDocument/2006/relationships/image" Target="../media/image19.png"/><Relationship Id="rId30" Type="http://schemas.openxmlformats.org/officeDocument/2006/relationships/image" Target="../media/image59.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314792" y="2389412"/>
            <a:ext cx="11559459"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endParaRPr lang="en-US" sz="6000" dirty="0" smtClean="0">
              <a:solidFill>
                <a:schemeClr val="bg1"/>
              </a:solidFill>
              <a:latin typeface="Prometo Medium" panose="020B0704030203060203" pitchFamily="34" charset="0"/>
            </a:endParaRPr>
          </a:p>
          <a:p>
            <a:pPr algn="ctr"/>
            <a:r>
              <a:rPr lang="en-US" sz="6000" dirty="0" smtClean="0">
                <a:solidFill>
                  <a:schemeClr val="bg1"/>
                </a:solidFill>
                <a:latin typeface="Prometo Medium" panose="020B0704030203060203" pitchFamily="34" charset="0"/>
              </a:rPr>
              <a:t>Demystifying AI</a:t>
            </a:r>
            <a:endParaRPr lang="en-US" sz="6000" dirty="0">
              <a:solidFill>
                <a:schemeClr val="bg1"/>
              </a:solidFill>
              <a:latin typeface="Prometo Medium" panose="020B0704030203060203" pitchFamily="34" charset="0"/>
            </a:endParaRP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790335" y="4786560"/>
            <a:ext cx="3811712" cy="400110"/>
          </a:xfrm>
          <a:prstGeom prst="rect">
            <a:avLst/>
          </a:prstGeom>
          <a:noFill/>
        </p:spPr>
        <p:txBody>
          <a:bodyPr wrap="square" rtlCol="0">
            <a:spAutoFit/>
          </a:bodyPr>
          <a:lstStyle/>
          <a:p>
            <a:r>
              <a:rPr lang="en-US" sz="2000" dirty="0" smtClean="0">
                <a:solidFill>
                  <a:schemeClr val="accent2"/>
                </a:solidFill>
                <a:latin typeface="Prometo Medium" panose="020B0704030203060203" pitchFamily="34" charset="0"/>
              </a:rPr>
              <a:t>June 30, 2021</a:t>
            </a:r>
            <a:endParaRPr lang="en-US" sz="2000" dirty="0">
              <a:solidFill>
                <a:schemeClr val="accent2"/>
              </a:solidFill>
              <a:latin typeface="Prometo Medium" panose="020B0704030203060203" pitchFamily="34" charset="0"/>
            </a:endParaRPr>
          </a:p>
        </p:txBody>
      </p:sp>
    </p:spTree>
    <p:extLst>
      <p:ext uri="{BB962C8B-B14F-4D97-AF65-F5344CB8AC3E}">
        <p14:creationId xmlns:p14="http://schemas.microsoft.com/office/powerpoint/2010/main" val="1984147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731385" y="2967811"/>
            <a:ext cx="8578788" cy="1783443"/>
          </a:xfrm>
        </p:spPr>
        <p:txBody>
          <a:bodyPr lIns="457200" tIns="0" rIns="457200" anchor="ctr"/>
          <a:lstStyle/>
          <a:p>
            <a:pPr algn="ctr"/>
            <a:r>
              <a:rPr lang="en-US" sz="7200" dirty="0" smtClean="0"/>
              <a:t>Panel Discussion</a:t>
            </a:r>
            <a:r>
              <a:rPr lang="en-US" sz="7200" dirty="0" smtClean="0">
                <a:solidFill>
                  <a:srgbClr val="FFFFFF"/>
                </a:solidFill>
              </a:rPr>
              <a:t/>
            </a:r>
            <a:br>
              <a:rPr lang="en-US" sz="7200" dirty="0" smtClean="0">
                <a:solidFill>
                  <a:srgbClr val="FFFFFF"/>
                </a:solidFill>
              </a:rPr>
            </a:br>
            <a:r>
              <a:rPr lang="en-US" sz="7200" dirty="0" smtClean="0">
                <a:solidFill>
                  <a:srgbClr val="FFFFFF"/>
                </a:solidFill>
              </a:rPr>
              <a:t/>
            </a:r>
            <a:br>
              <a:rPr lang="en-US" sz="7200" dirty="0" smtClean="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10</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743381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51938" y="3078374"/>
            <a:ext cx="8578788" cy="1783443"/>
          </a:xfrm>
        </p:spPr>
        <p:txBody>
          <a:bodyPr lIns="457200" tIns="0" rIns="457200" anchor="ctr"/>
          <a:lstStyle/>
          <a:p>
            <a:pPr algn="ctr"/>
            <a:r>
              <a:rPr lang="en-US" sz="7200" dirty="0" smtClean="0"/>
              <a:t>Questions from the attendees?</a:t>
            </a:r>
            <a:r>
              <a:rPr lang="en-US" sz="7200" dirty="0" smtClean="0">
                <a:solidFill>
                  <a:srgbClr val="FFFFFF"/>
                </a:solidFill>
              </a:rPr>
              <a:t/>
            </a:r>
            <a:br>
              <a:rPr lang="en-US" sz="7200" dirty="0" smtClean="0">
                <a:solidFill>
                  <a:srgbClr val="FFFFFF"/>
                </a:solidFill>
              </a:rPr>
            </a:br>
            <a:r>
              <a:rPr lang="en-US" sz="7200" dirty="0" smtClean="0">
                <a:solidFill>
                  <a:srgbClr val="FFFFFF"/>
                </a:solidFill>
              </a:rPr>
              <a:t/>
            </a:r>
            <a:br>
              <a:rPr lang="en-US" sz="7200" dirty="0" smtClean="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11</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3820663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12</a:t>
            </a:fld>
            <a:endParaRPr lang="en-US" dirty="0"/>
          </a:p>
        </p:txBody>
      </p:sp>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a:xfrm>
            <a:off x="592737" y="1977275"/>
            <a:ext cx="2516223" cy="2638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Placeholder 8"/>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3789947" y="1977275"/>
            <a:ext cx="2432129" cy="2638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itle 1"/>
          <p:cNvSpPr txBox="1">
            <a:spLocks/>
          </p:cNvSpPr>
          <p:nvPr/>
        </p:nvSpPr>
        <p:spPr>
          <a:xfrm>
            <a:off x="854699" y="1153918"/>
            <a:ext cx="9833429" cy="1028700"/>
          </a:xfrm>
          <a:prstGeom prst="rect">
            <a:avLst/>
          </a:prstGeom>
        </p:spPr>
        <p:txBody>
          <a:bodyPr wrap="non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smtClean="0"/>
              <a:t>Thank you speakers!</a:t>
            </a: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9557" y="1976080"/>
            <a:ext cx="2204845" cy="26397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Placeholder 2"/>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2215" b="2215"/>
          <a:stretch>
            <a:fillRect/>
          </a:stretch>
        </p:blipFill>
        <p:spPr>
          <a:xfrm>
            <a:off x="9390647" y="1929326"/>
            <a:ext cx="2341261" cy="2638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p:cNvSpPr txBox="1"/>
          <p:nvPr/>
        </p:nvSpPr>
        <p:spPr>
          <a:xfrm>
            <a:off x="485054" y="4921857"/>
            <a:ext cx="2731588" cy="307777"/>
          </a:xfrm>
          <a:prstGeom prst="rect">
            <a:avLst/>
          </a:prstGeom>
          <a:noFill/>
        </p:spPr>
        <p:txBody>
          <a:bodyPr wrap="square" rtlCol="0">
            <a:spAutoFit/>
          </a:bodyPr>
          <a:lstStyle/>
          <a:p>
            <a:pPr algn="ctr"/>
            <a:r>
              <a:rPr lang="en-US" sz="1400" b="1" dirty="0"/>
              <a:t>Alan Young, MD, MBA, PMP</a:t>
            </a:r>
          </a:p>
        </p:txBody>
      </p:sp>
      <p:sp>
        <p:nvSpPr>
          <p:cNvPr id="20" name="TextBox 19"/>
          <p:cNvSpPr txBox="1"/>
          <p:nvPr/>
        </p:nvSpPr>
        <p:spPr>
          <a:xfrm>
            <a:off x="3941150" y="4921857"/>
            <a:ext cx="2378173" cy="307777"/>
          </a:xfrm>
          <a:prstGeom prst="rect">
            <a:avLst/>
          </a:prstGeom>
          <a:noFill/>
        </p:spPr>
        <p:txBody>
          <a:bodyPr wrap="square" rtlCol="0">
            <a:spAutoFit/>
          </a:bodyPr>
          <a:lstStyle/>
          <a:p>
            <a:pPr algn="ctr"/>
            <a:r>
              <a:rPr lang="en-US" sz="1400" b="1" dirty="0"/>
              <a:t>Eric Quinones, MD</a:t>
            </a:r>
          </a:p>
        </p:txBody>
      </p:sp>
      <p:sp>
        <p:nvSpPr>
          <p:cNvPr id="21" name="TextBox 20"/>
          <p:cNvSpPr txBox="1"/>
          <p:nvPr/>
        </p:nvSpPr>
        <p:spPr>
          <a:xfrm>
            <a:off x="6883373" y="4921857"/>
            <a:ext cx="2242268" cy="307777"/>
          </a:xfrm>
          <a:prstGeom prst="rect">
            <a:avLst/>
          </a:prstGeom>
          <a:noFill/>
        </p:spPr>
        <p:txBody>
          <a:bodyPr wrap="square" rtlCol="0">
            <a:spAutoFit/>
          </a:bodyPr>
          <a:lstStyle/>
          <a:p>
            <a:r>
              <a:rPr lang="en-US" sz="1400" b="1" dirty="0"/>
              <a:t>Jai Nahar, MD, MBA</a:t>
            </a:r>
          </a:p>
        </p:txBody>
      </p:sp>
      <p:sp>
        <p:nvSpPr>
          <p:cNvPr id="22" name="TextBox 21"/>
          <p:cNvSpPr txBox="1"/>
          <p:nvPr/>
        </p:nvSpPr>
        <p:spPr>
          <a:xfrm>
            <a:off x="9218618" y="4921857"/>
            <a:ext cx="2742296" cy="307777"/>
          </a:xfrm>
          <a:prstGeom prst="rect">
            <a:avLst/>
          </a:prstGeom>
          <a:noFill/>
        </p:spPr>
        <p:txBody>
          <a:bodyPr wrap="square" rtlCol="0">
            <a:spAutoFit/>
          </a:bodyPr>
          <a:lstStyle/>
          <a:p>
            <a:pPr algn="ctr"/>
            <a:r>
              <a:rPr lang="en-US" sz="1400" b="1" dirty="0"/>
              <a:t>Christopher Horvat MD, MHA</a:t>
            </a:r>
          </a:p>
        </p:txBody>
      </p:sp>
    </p:spTree>
    <p:extLst>
      <p:ext uri="{BB962C8B-B14F-4D97-AF65-F5344CB8AC3E}">
        <p14:creationId xmlns:p14="http://schemas.microsoft.com/office/powerpoint/2010/main" val="2240312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7" r="16667"/>
          <a:stretch>
            <a:fillRect/>
          </a:stretch>
        </p:blipFill>
        <p:spPr>
          <a:xfrm>
            <a:off x="4546327" y="-1996018"/>
            <a:ext cx="9089318" cy="9089318"/>
          </a:xfrm>
        </p:spPr>
      </p:pic>
      <p:sp>
        <p:nvSpPr>
          <p:cNvPr id="3" name="Title 2"/>
          <p:cNvSpPr>
            <a:spLocks noGrp="1"/>
          </p:cNvSpPr>
          <p:nvPr>
            <p:ph type="title"/>
          </p:nvPr>
        </p:nvSpPr>
        <p:spPr>
          <a:xfrm>
            <a:off x="374754" y="389744"/>
            <a:ext cx="4675941" cy="2998033"/>
          </a:xfrm>
        </p:spPr>
        <p:txBody>
          <a:bodyPr/>
          <a:lstStyle/>
          <a:p>
            <a:r>
              <a:rPr lang="en-US" sz="5600" dirty="0" smtClean="0"/>
              <a:t>Thank you!</a:t>
            </a:r>
            <a:r>
              <a:rPr lang="en-US" dirty="0" smtClean="0"/>
              <a:t/>
            </a:r>
            <a:br>
              <a:rPr lang="en-US" dirty="0" smtClean="0"/>
            </a:br>
            <a:r>
              <a:rPr lang="en-US" dirty="0"/>
              <a:t/>
            </a:r>
            <a:br>
              <a:rPr lang="en-US" dirty="0"/>
            </a:br>
            <a:r>
              <a:rPr lang="en-US" sz="2400" dirty="0" smtClean="0"/>
              <a:t>Contact emails: </a:t>
            </a:r>
            <a:br>
              <a:rPr lang="en-US" sz="2400" dirty="0" smtClean="0"/>
            </a:br>
            <a:r>
              <a:rPr lang="en-US" sz="2400" dirty="0" smtClean="0"/>
              <a:t/>
            </a:r>
            <a:br>
              <a:rPr lang="en-US" sz="2400" dirty="0" smtClean="0"/>
            </a:br>
            <a:r>
              <a:rPr lang="en-US" sz="2400" dirty="0" smtClean="0"/>
              <a:t>Physician Community</a:t>
            </a:r>
            <a:br>
              <a:rPr lang="en-US" sz="2400" dirty="0" smtClean="0"/>
            </a:br>
            <a:r>
              <a:rPr lang="en-US" sz="2400" dirty="0" smtClean="0">
                <a:hlinkClick r:id="rId4"/>
              </a:rPr>
              <a:t>informatics@himss.org</a:t>
            </a:r>
            <a:r>
              <a:rPr lang="en-US" sz="2400" dirty="0" smtClean="0"/>
              <a:t> </a:t>
            </a:r>
            <a:br>
              <a:rPr lang="en-US" sz="2400" dirty="0" smtClean="0"/>
            </a:br>
            <a:r>
              <a:rPr lang="en-US" sz="2400" dirty="0" smtClean="0"/>
              <a:t/>
            </a:r>
            <a:br>
              <a:rPr lang="en-US" sz="2400" dirty="0" smtClean="0"/>
            </a:br>
            <a:r>
              <a:rPr lang="en-US" sz="2400" dirty="0"/>
              <a:t/>
            </a:r>
            <a:br>
              <a:rPr lang="en-US" sz="2400" dirty="0"/>
            </a:br>
            <a:r>
              <a:rPr lang="en-US" sz="2400" dirty="0" smtClean="0">
                <a:solidFill>
                  <a:schemeClr val="bg1"/>
                </a:solidFill>
              </a:rPr>
              <a:t>Gwynne Jelbaoui</a:t>
            </a:r>
            <a:br>
              <a:rPr lang="en-US" sz="2400" dirty="0" smtClean="0">
                <a:solidFill>
                  <a:schemeClr val="bg1"/>
                </a:solidFill>
              </a:rPr>
            </a:br>
            <a:r>
              <a:rPr lang="en-US" sz="2400" dirty="0" smtClean="0">
                <a:hlinkClick r:id="rId5"/>
              </a:rPr>
              <a:t>Gwynne.Jelbaoui@himss.org</a:t>
            </a:r>
            <a:r>
              <a:rPr lang="en-US" sz="2400" dirty="0" smtClean="0"/>
              <a:t> </a:t>
            </a:r>
            <a:endParaRPr lang="en-US" sz="2400" dirty="0"/>
          </a:p>
        </p:txBody>
      </p:sp>
      <p:sp>
        <p:nvSpPr>
          <p:cNvPr id="4" name="Slide Number Placeholder 3"/>
          <p:cNvSpPr>
            <a:spLocks noGrp="1"/>
          </p:cNvSpPr>
          <p:nvPr>
            <p:ph type="sldNum" sz="quarter" idx="4"/>
          </p:nvPr>
        </p:nvSpPr>
        <p:spPr/>
        <p:txBody>
          <a:bodyPr/>
          <a:lstStyle/>
          <a:p>
            <a:fld id="{D8D877B3-D348-4611-9BDB-C5374591D951}" type="slidenum">
              <a:rPr lang="en-US" smtClean="0"/>
              <a:pPr/>
              <a:t>13</a:t>
            </a:fld>
            <a:endParaRPr lang="en-US" dirty="0"/>
          </a:p>
        </p:txBody>
      </p:sp>
    </p:spTree>
    <p:extLst>
      <p:ext uri="{BB962C8B-B14F-4D97-AF65-F5344CB8AC3E}">
        <p14:creationId xmlns:p14="http://schemas.microsoft.com/office/powerpoint/2010/main" val="2602667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8D877B3-D348-4611-9BDB-C5374591D951}" type="slidenum">
              <a:rPr lang="en-US" smtClean="0"/>
              <a:pPr/>
              <a:t>2</a:t>
            </a:fld>
            <a:endParaRPr lang="en-US" dirty="0"/>
          </a:p>
        </p:txBody>
      </p:sp>
      <p:sp>
        <p:nvSpPr>
          <p:cNvPr id="9" name="TextBox 8"/>
          <p:cNvSpPr txBox="1"/>
          <p:nvPr/>
        </p:nvSpPr>
        <p:spPr>
          <a:xfrm>
            <a:off x="6231877" y="3270095"/>
            <a:ext cx="3873458" cy="1030860"/>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Reform the global health ecosystem through the power of information and technology.</a:t>
            </a:r>
          </a:p>
        </p:txBody>
      </p:sp>
      <p:sp>
        <p:nvSpPr>
          <p:cNvPr id="10" name="TextBox 9"/>
          <p:cNvSpPr txBox="1"/>
          <p:nvPr/>
        </p:nvSpPr>
        <p:spPr>
          <a:xfrm>
            <a:off x="6178869"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Mission</a:t>
            </a:r>
          </a:p>
        </p:txBody>
      </p:sp>
      <p:sp>
        <p:nvSpPr>
          <p:cNvPr id="8" name="TextBox 7">
            <a:extLst>
              <a:ext uri="{FF2B5EF4-FFF2-40B4-BE49-F238E27FC236}">
                <a16:creationId xmlns:a16="http://schemas.microsoft.com/office/drawing/2014/main" id="{A741EF62-155E-9A4F-9D30-C7E6A55533B0}"/>
              </a:ext>
            </a:extLst>
          </p:cNvPr>
          <p:cNvSpPr txBox="1"/>
          <p:nvPr/>
        </p:nvSpPr>
        <p:spPr>
          <a:xfrm>
            <a:off x="2206367" y="3270095"/>
            <a:ext cx="3655893" cy="1025152"/>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To realize the full health </a:t>
            </a:r>
          </a:p>
          <a:p>
            <a:pPr>
              <a:lnSpc>
                <a:spcPts val="2460"/>
              </a:lnSpc>
            </a:pPr>
            <a:r>
              <a:rPr lang="en-US" sz="2000" dirty="0">
                <a:solidFill>
                  <a:schemeClr val="bg1"/>
                </a:solidFill>
                <a:latin typeface="Century Gothic" panose="020B0502020202020204" pitchFamily="34" charset="0"/>
              </a:rPr>
              <a:t>potential of every human, everywhere.</a:t>
            </a:r>
          </a:p>
        </p:txBody>
      </p:sp>
      <p:sp>
        <p:nvSpPr>
          <p:cNvPr id="12" name="TextBox 11">
            <a:extLst>
              <a:ext uri="{FF2B5EF4-FFF2-40B4-BE49-F238E27FC236}">
                <a16:creationId xmlns:a16="http://schemas.microsoft.com/office/drawing/2014/main" id="{9F619561-3EDA-CC45-85A4-555951FEFFAB}"/>
              </a:ext>
            </a:extLst>
          </p:cNvPr>
          <p:cNvSpPr txBox="1"/>
          <p:nvPr/>
        </p:nvSpPr>
        <p:spPr>
          <a:xfrm>
            <a:off x="2088941"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Vision</a:t>
            </a:r>
          </a:p>
        </p:txBody>
      </p:sp>
      <p:pic>
        <p:nvPicPr>
          <p:cNvPr id="11" name="Picture Placeholder 6">
            <a:extLst>
              <a:ext uri="{FF2B5EF4-FFF2-40B4-BE49-F238E27FC236}">
                <a16:creationId xmlns:a16="http://schemas.microsoft.com/office/drawing/2014/main" id="{58712663-A0A4-9A4C-BDB3-76025FFA4D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6677625" y="4929943"/>
            <a:ext cx="3369983" cy="3374798"/>
          </a:xfrm>
          <a:prstGeom prst="ellipse">
            <a:avLst/>
          </a:prstGeom>
          <a:noFill/>
          <a:ln>
            <a:noFill/>
          </a:ln>
        </p:spPr>
      </p:pic>
      <p:pic>
        <p:nvPicPr>
          <p:cNvPr id="13" name="Picture Placeholder 6">
            <a:extLst>
              <a:ext uri="{FF2B5EF4-FFF2-40B4-BE49-F238E27FC236}">
                <a16:creationId xmlns:a16="http://schemas.microsoft.com/office/drawing/2014/main" id="{49D6DEE4-4407-D24B-BE27-73BD24EAF5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05" t="8701" r="13093" b="66296"/>
          <a:stretch/>
        </p:blipFill>
        <p:spPr>
          <a:xfrm>
            <a:off x="3708120" y="5535484"/>
            <a:ext cx="1393648" cy="1395639"/>
          </a:xfrm>
          <a:prstGeom prst="ellipse">
            <a:avLst/>
          </a:prstGeom>
          <a:noFill/>
          <a:ln>
            <a:noFill/>
          </a:ln>
        </p:spPr>
      </p:pic>
      <p:pic>
        <p:nvPicPr>
          <p:cNvPr id="14" name="Picture Placeholder 6">
            <a:extLst>
              <a:ext uri="{FF2B5EF4-FFF2-40B4-BE49-F238E27FC236}">
                <a16:creationId xmlns:a16="http://schemas.microsoft.com/office/drawing/2014/main" id="{19C60F75-50D2-9144-856A-5AE669C42E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4173178" y="-1281920"/>
            <a:ext cx="2612092" cy="2615824"/>
          </a:xfrm>
          <a:prstGeom prst="ellipse">
            <a:avLst/>
          </a:prstGeom>
          <a:noFill/>
          <a:ln>
            <a:noFill/>
          </a:ln>
        </p:spPr>
      </p:pic>
      <p:pic>
        <p:nvPicPr>
          <p:cNvPr id="15" name="Picture Placeholder 6">
            <a:extLst>
              <a:ext uri="{FF2B5EF4-FFF2-40B4-BE49-F238E27FC236}">
                <a16:creationId xmlns:a16="http://schemas.microsoft.com/office/drawing/2014/main" id="{36265AF8-15C8-5C46-842E-CAEC310FD6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75" r="20875"/>
          <a:stretch/>
        </p:blipFill>
        <p:spPr>
          <a:xfrm rot="2700000">
            <a:off x="-2102942" y="-738879"/>
            <a:ext cx="3878838" cy="3884379"/>
          </a:xfrm>
          <a:prstGeom prst="ellipse">
            <a:avLst/>
          </a:prstGeom>
          <a:noFill/>
          <a:ln>
            <a:noFill/>
          </a:ln>
        </p:spPr>
      </p:pic>
      <p:pic>
        <p:nvPicPr>
          <p:cNvPr id="16" name="Picture Placeholder 6">
            <a:extLst>
              <a:ext uri="{FF2B5EF4-FFF2-40B4-BE49-F238E27FC236}">
                <a16:creationId xmlns:a16="http://schemas.microsoft.com/office/drawing/2014/main" id="{D24752E2-4E24-0649-9A56-B264D49C4E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78" t="28178"/>
          <a:stretch/>
        </p:blipFill>
        <p:spPr>
          <a:xfrm rot="20179082">
            <a:off x="10384498" y="317075"/>
            <a:ext cx="3878838" cy="3884380"/>
          </a:xfrm>
          <a:prstGeom prst="ellipse">
            <a:avLst/>
          </a:prstGeom>
          <a:noFill/>
          <a:ln>
            <a:noFill/>
          </a:ln>
        </p:spPr>
      </p:pic>
    </p:spTree>
    <p:extLst>
      <p:ext uri="{BB962C8B-B14F-4D97-AF65-F5344CB8AC3E}">
        <p14:creationId xmlns:p14="http://schemas.microsoft.com/office/powerpoint/2010/main" val="3625978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60"/>
          <p:cNvPicPr preferRelativeResize="0">
            <a:picLocks noGrp="1"/>
          </p:cNvPicPr>
          <p:nvPr>
            <p:ph type="pic" idx="2"/>
          </p:nvPr>
        </p:nvPicPr>
        <p:blipFill rotWithShape="1">
          <a:blip r:embed="rId3">
            <a:alphaModFix/>
          </a:blip>
          <a:srcRect t="2260" b="2260"/>
          <a:stretch/>
        </p:blipFill>
        <p:spPr>
          <a:xfrm>
            <a:off x="7325981" y="1374842"/>
            <a:ext cx="3941208" cy="3988836"/>
          </a:xfrm>
          <a:prstGeom prst="ellipse">
            <a:avLst/>
          </a:prstGeom>
          <a:gradFill>
            <a:gsLst>
              <a:gs pos="0">
                <a:srgbClr val="D8D8D8"/>
              </a:gs>
              <a:gs pos="99000">
                <a:srgbClr val="BFBFBF"/>
              </a:gs>
              <a:gs pos="100000">
                <a:srgbClr val="BFBFBF"/>
              </a:gs>
            </a:gsLst>
            <a:lin ang="5400000" scaled="0"/>
          </a:gradFill>
          <a:ln>
            <a:noFill/>
          </a:ln>
        </p:spPr>
      </p:pic>
      <p:sp>
        <p:nvSpPr>
          <p:cNvPr id="277" name="Google Shape;277;p60"/>
          <p:cNvSpPr txBox="1">
            <a:spLocks noGrp="1"/>
          </p:cNvSpPr>
          <p:nvPr>
            <p:ph type="title"/>
          </p:nvPr>
        </p:nvSpPr>
        <p:spPr>
          <a:xfrm>
            <a:off x="725100" y="1759505"/>
            <a:ext cx="6488617" cy="17834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5400"/>
              <a:buFont typeface="Arial"/>
              <a:buNone/>
            </a:pPr>
            <a:r>
              <a:rPr lang="en-US" dirty="0">
                <a:latin typeface="Century Gothic"/>
                <a:ea typeface="Century Gothic"/>
                <a:cs typeface="Century Gothic"/>
                <a:sym typeface="Century Gothic"/>
              </a:rPr>
              <a:t>Welcome </a:t>
            </a:r>
            <a:br>
              <a:rPr lang="en-US" dirty="0">
                <a:latin typeface="Century Gothic"/>
                <a:ea typeface="Century Gothic"/>
                <a:cs typeface="Century Gothic"/>
                <a:sym typeface="Century Gothic"/>
              </a:rPr>
            </a:br>
            <a:r>
              <a:rPr lang="en-US" dirty="0">
                <a:latin typeface="Century Gothic"/>
                <a:ea typeface="Century Gothic"/>
                <a:cs typeface="Century Gothic"/>
                <a:sym typeface="Century Gothic"/>
              </a:rPr>
              <a:t/>
            </a:r>
            <a:br>
              <a:rPr lang="en-US" dirty="0">
                <a:latin typeface="Century Gothic"/>
                <a:ea typeface="Century Gothic"/>
                <a:cs typeface="Century Gothic"/>
                <a:sym typeface="Century Gothic"/>
              </a:rPr>
            </a:br>
            <a:r>
              <a:rPr lang="en-US" sz="2800" dirty="0">
                <a:latin typeface="Century Gothic"/>
                <a:ea typeface="Century Gothic"/>
                <a:cs typeface="Century Gothic"/>
                <a:sym typeface="Century Gothic"/>
              </a:rPr>
              <a:t>Gwynne Jelbaoui</a:t>
            </a:r>
            <a:br>
              <a:rPr lang="en-US" sz="2800" dirty="0">
                <a:latin typeface="Century Gothic"/>
                <a:ea typeface="Century Gothic"/>
                <a:cs typeface="Century Gothic"/>
                <a:sym typeface="Century Gothic"/>
              </a:rPr>
            </a:br>
            <a:r>
              <a:rPr lang="en-US" sz="2800" dirty="0">
                <a:latin typeface="Century Gothic"/>
                <a:ea typeface="Century Gothic"/>
                <a:cs typeface="Century Gothic"/>
                <a:sym typeface="Century Gothic"/>
              </a:rPr>
              <a:t>Program Manager</a:t>
            </a:r>
            <a:endParaRPr sz="2800" dirty="0">
              <a:latin typeface="Century Gothic"/>
              <a:ea typeface="Century Gothic"/>
              <a:cs typeface="Century Gothic"/>
              <a:sym typeface="Century Gothic"/>
            </a:endParaRPr>
          </a:p>
          <a:p>
            <a:pPr marL="0" lvl="0" indent="0" algn="l" rtl="0">
              <a:lnSpc>
                <a:spcPct val="100000"/>
              </a:lnSpc>
              <a:spcBef>
                <a:spcPts val="0"/>
              </a:spcBef>
              <a:spcAft>
                <a:spcPts val="0"/>
              </a:spcAft>
              <a:buClr>
                <a:srgbClr val="FFFFFF"/>
              </a:buClr>
              <a:buSzPts val="5400"/>
              <a:buFont typeface="Arial"/>
              <a:buNone/>
            </a:pPr>
            <a:r>
              <a:rPr lang="en-US" sz="2800" dirty="0">
                <a:latin typeface="Century Gothic"/>
                <a:ea typeface="Century Gothic"/>
                <a:cs typeface="Century Gothic"/>
                <a:sym typeface="Century Gothic"/>
              </a:rPr>
              <a:t>Clinical Informatics  HIMSS</a:t>
            </a:r>
            <a:br>
              <a:rPr lang="en-US" sz="2800" dirty="0">
                <a:latin typeface="Century Gothic"/>
                <a:ea typeface="Century Gothic"/>
                <a:cs typeface="Century Gothic"/>
                <a:sym typeface="Century Gothic"/>
              </a:rPr>
            </a:br>
            <a:r>
              <a:rPr lang="en-US" sz="2800" u="sng" dirty="0">
                <a:solidFill>
                  <a:schemeClr val="hlink"/>
                </a:solidFill>
                <a:latin typeface="Century Gothic"/>
                <a:ea typeface="Century Gothic"/>
                <a:cs typeface="Century Gothic"/>
                <a:sym typeface="Century Gothic"/>
                <a:hlinkClick r:id="rId4"/>
              </a:rPr>
              <a:t>Gwynne.Jelbaoui@himss.org</a:t>
            </a:r>
            <a:r>
              <a:rPr lang="en-US" sz="2800" dirty="0">
                <a:latin typeface="Century Gothic"/>
                <a:ea typeface="Century Gothic"/>
                <a:cs typeface="Century Gothic"/>
                <a:sym typeface="Century Gothic"/>
              </a:rPr>
              <a:t> </a:t>
            </a:r>
            <a:endParaRPr sz="2800" dirty="0">
              <a:latin typeface="Century Gothic"/>
              <a:ea typeface="Century Gothic"/>
              <a:cs typeface="Century Gothic"/>
              <a:sym typeface="Century Gothic"/>
            </a:endParaRPr>
          </a:p>
        </p:txBody>
      </p:sp>
      <p:sp>
        <p:nvSpPr>
          <p:cNvPr id="278" name="Google Shape;278;p60"/>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extLst>
      <p:ext uri="{BB962C8B-B14F-4D97-AF65-F5344CB8AC3E}">
        <p14:creationId xmlns:p14="http://schemas.microsoft.com/office/powerpoint/2010/main" val="339376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8278" y="1379524"/>
            <a:ext cx="4346094" cy="4346092"/>
          </a:xfrm>
          <a:prstGeom prst="ellipse">
            <a:avLst/>
          </a:prstGeom>
          <a:noFill/>
          <a:ln w="12700">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Oval 2"/>
          <p:cNvSpPr/>
          <p:nvPr/>
        </p:nvSpPr>
        <p:spPr>
          <a:xfrm>
            <a:off x="4606434" y="1398573"/>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813855" y="1407832"/>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59546" y="4182179"/>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777082" y="5439560"/>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Placeholder 6">
            <a:extLst>
              <a:ext uri="{FF2B5EF4-FFF2-40B4-BE49-F238E27FC236}">
                <a16:creationId xmlns:a16="http://schemas.microsoft.com/office/drawing/2014/main" id="{A65900B5-2917-164E-A95C-5B21E09BC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57" t="27080" r="19947" b="34162"/>
          <a:stretch/>
        </p:blipFill>
        <p:spPr>
          <a:xfrm rot="19800000">
            <a:off x="4695853" y="1793681"/>
            <a:ext cx="2662142" cy="3432774"/>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29" name="TextBox 28"/>
          <p:cNvSpPr txBox="1"/>
          <p:nvPr/>
        </p:nvSpPr>
        <p:spPr>
          <a:xfrm>
            <a:off x="916230" y="1643772"/>
            <a:ext cx="3393886" cy="738664"/>
          </a:xfrm>
          <a:prstGeom prst="rect">
            <a:avLst/>
          </a:prstGeom>
          <a:noFill/>
        </p:spPr>
        <p:txBody>
          <a:bodyPr wrap="square" lIns="0" rIns="0" rtlCol="0">
            <a:spAutoFit/>
          </a:bodyPr>
          <a:lstStyle/>
          <a:p>
            <a:pPr algn="r"/>
            <a:r>
              <a:rPr lang="en-US" sz="1400" dirty="0" smtClean="0">
                <a:solidFill>
                  <a:schemeClr val="bg2"/>
                </a:solidFill>
                <a:latin typeface="Century Gothic" panose="020B0502020202020204" pitchFamily="34" charset="0"/>
              </a:rPr>
              <a:t>Present webinars on telehealth, medical informatics, clinical decision support and best use of EHR systems  </a:t>
            </a:r>
            <a:endParaRPr lang="en-US" sz="1400" dirty="0">
              <a:solidFill>
                <a:schemeClr val="bg2"/>
              </a:solidFill>
              <a:latin typeface="Century Gothic" panose="020B0502020202020204" pitchFamily="34" charset="0"/>
            </a:endParaRPr>
          </a:p>
        </p:txBody>
      </p:sp>
      <p:sp>
        <p:nvSpPr>
          <p:cNvPr id="35" name="TextBox 34"/>
          <p:cNvSpPr txBox="1"/>
          <p:nvPr/>
        </p:nvSpPr>
        <p:spPr>
          <a:xfrm>
            <a:off x="851474" y="4875999"/>
            <a:ext cx="2902501" cy="523220"/>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C</a:t>
            </a:r>
            <a:r>
              <a:rPr lang="en-US" sz="1400" dirty="0" smtClean="0">
                <a:solidFill>
                  <a:schemeClr val="bg2"/>
                </a:solidFill>
                <a:latin typeface="Century Gothic" panose="020B0502020202020204" pitchFamily="34" charset="0"/>
              </a:rPr>
              <a:t>areer profiles, education, articles, blogs </a:t>
            </a:r>
            <a:endParaRPr lang="en-US" sz="1400" dirty="0">
              <a:solidFill>
                <a:schemeClr val="bg2"/>
              </a:solidFill>
              <a:latin typeface="Century Gothic" panose="020B0502020202020204" pitchFamily="34" charset="0"/>
            </a:endParaRPr>
          </a:p>
        </p:txBody>
      </p:sp>
      <p:sp>
        <p:nvSpPr>
          <p:cNvPr id="45" name="Freeform 85"/>
          <p:cNvSpPr>
            <a:spLocks noEditPoints="1"/>
          </p:cNvSpPr>
          <p:nvPr/>
        </p:nvSpPr>
        <p:spPr bwMode="auto">
          <a:xfrm>
            <a:off x="4026860" y="4392308"/>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6" name="Freeform 104"/>
          <p:cNvSpPr>
            <a:spLocks noEditPoints="1"/>
          </p:cNvSpPr>
          <p:nvPr/>
        </p:nvSpPr>
        <p:spPr bwMode="auto">
          <a:xfrm>
            <a:off x="4844223" y="5447561"/>
            <a:ext cx="236511" cy="317868"/>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8" name="TextBox 47"/>
          <p:cNvSpPr txBox="1"/>
          <p:nvPr/>
        </p:nvSpPr>
        <p:spPr>
          <a:xfrm>
            <a:off x="656963" y="4356296"/>
            <a:ext cx="3099915" cy="507831"/>
          </a:xfrm>
          <a:prstGeom prst="rect">
            <a:avLst/>
          </a:prstGeom>
          <a:noFill/>
        </p:spPr>
        <p:txBody>
          <a:bodyPr wrap="square" rtlCol="0">
            <a:spAutoFit/>
          </a:bodyPr>
          <a:lstStyle/>
          <a:p>
            <a:pPr algn="r">
              <a:lnSpc>
                <a:spcPct val="150000"/>
              </a:lnSpc>
            </a:pPr>
            <a:r>
              <a:rPr lang="en-US" i="1" dirty="0" smtClean="0">
                <a:solidFill>
                  <a:schemeClr val="accent1"/>
                </a:solidFill>
                <a:latin typeface="Prometo Medium" panose="020B0704030203060203" pitchFamily="34" charset="0"/>
              </a:rPr>
              <a:t>Physician  Resources</a:t>
            </a:r>
            <a:endParaRPr lang="en-US" i="1" dirty="0">
              <a:solidFill>
                <a:schemeClr val="accent1"/>
              </a:solidFill>
              <a:latin typeface="Prometo Medium" panose="020B0704030203060203" pitchFamily="34" charset="0"/>
            </a:endParaRPr>
          </a:p>
        </p:txBody>
      </p:sp>
      <p:sp>
        <p:nvSpPr>
          <p:cNvPr id="49" name="TextBox 48"/>
          <p:cNvSpPr txBox="1"/>
          <p:nvPr/>
        </p:nvSpPr>
        <p:spPr>
          <a:xfrm>
            <a:off x="1597271" y="1209728"/>
            <a:ext cx="2728198" cy="460832"/>
          </a:xfrm>
          <a:prstGeom prst="rect">
            <a:avLst/>
          </a:prstGeom>
          <a:noFill/>
        </p:spPr>
        <p:txBody>
          <a:bodyPr wrap="square" rtlCol="0">
            <a:spAutoFit/>
          </a:bodyPr>
          <a:lstStyle/>
          <a:p>
            <a:pPr algn="r">
              <a:lnSpc>
                <a:spcPct val="150000"/>
              </a:lnSpc>
            </a:pPr>
            <a:r>
              <a:rPr lang="en-US" i="1" dirty="0" smtClean="0">
                <a:solidFill>
                  <a:schemeClr val="accent1"/>
                </a:solidFill>
                <a:latin typeface="Prometo Medium" panose="020B0704030203060203" pitchFamily="34" charset="0"/>
              </a:rPr>
              <a:t>Education</a:t>
            </a:r>
            <a:endParaRPr lang="en-US" i="1" dirty="0">
              <a:solidFill>
                <a:schemeClr val="accent1"/>
              </a:solidFill>
              <a:latin typeface="Prometo Medium" panose="020B0704030203060203" pitchFamily="34" charset="0"/>
            </a:endParaRPr>
          </a:p>
        </p:txBody>
      </p:sp>
      <p:sp>
        <p:nvSpPr>
          <p:cNvPr id="50" name="TextBox 49"/>
          <p:cNvSpPr txBox="1"/>
          <p:nvPr/>
        </p:nvSpPr>
        <p:spPr>
          <a:xfrm>
            <a:off x="6716973" y="5585983"/>
            <a:ext cx="4255106" cy="460832"/>
          </a:xfrm>
          <a:prstGeom prst="rect">
            <a:avLst/>
          </a:prstGeom>
          <a:noFill/>
        </p:spPr>
        <p:txBody>
          <a:bodyPr wrap="square" rtlCol="0">
            <a:spAutoFit/>
          </a:bodyPr>
          <a:lstStyle/>
          <a:p>
            <a:pPr>
              <a:lnSpc>
                <a:spcPct val="150000"/>
              </a:lnSpc>
            </a:pPr>
            <a:r>
              <a:rPr lang="en-US" i="1" dirty="0" smtClean="0">
                <a:solidFill>
                  <a:schemeClr val="accent1"/>
                </a:solidFill>
                <a:latin typeface="Prometo Medium" panose="020B0704030203060203" pitchFamily="34" charset="0"/>
              </a:rPr>
              <a:t>Strategic Partners</a:t>
            </a:r>
            <a:endParaRPr lang="en-US" i="1" dirty="0">
              <a:solidFill>
                <a:schemeClr val="accent1"/>
              </a:solidFill>
              <a:latin typeface="Prometo Medium" panose="020B0704030203060203" pitchFamily="34" charset="0"/>
            </a:endParaRPr>
          </a:p>
        </p:txBody>
      </p:sp>
      <p:sp>
        <p:nvSpPr>
          <p:cNvPr id="53" name="TextBox 52"/>
          <p:cNvSpPr txBox="1"/>
          <p:nvPr/>
        </p:nvSpPr>
        <p:spPr>
          <a:xfrm>
            <a:off x="7715980" y="1250001"/>
            <a:ext cx="2438710" cy="460832"/>
          </a:xfrm>
          <a:prstGeom prst="rect">
            <a:avLst/>
          </a:prstGeom>
          <a:noFill/>
        </p:spPr>
        <p:txBody>
          <a:bodyPr wrap="square" rtlCol="0">
            <a:spAutoFit/>
          </a:bodyPr>
          <a:lstStyle/>
          <a:p>
            <a:pPr>
              <a:lnSpc>
                <a:spcPct val="150000"/>
              </a:lnSpc>
            </a:pPr>
            <a:r>
              <a:rPr lang="en-US" i="1" dirty="0" smtClean="0">
                <a:solidFill>
                  <a:schemeClr val="accent1"/>
                </a:solidFill>
                <a:latin typeface="Prometo Medium" panose="020B0704030203060203" pitchFamily="34" charset="0"/>
              </a:rPr>
              <a:t>Community </a:t>
            </a:r>
            <a:endParaRPr lang="en-US" i="1" dirty="0">
              <a:solidFill>
                <a:schemeClr val="accent1"/>
              </a:solidFill>
              <a:latin typeface="Prometo Medium" panose="020B0704030203060203" pitchFamily="34" charset="0"/>
            </a:endParaRPr>
          </a:p>
        </p:txBody>
      </p:sp>
      <p:sp>
        <p:nvSpPr>
          <p:cNvPr id="54" name="Oval 53"/>
          <p:cNvSpPr/>
          <p:nvPr/>
        </p:nvSpPr>
        <p:spPr>
          <a:xfrm>
            <a:off x="4986064" y="2344945"/>
            <a:ext cx="2268114" cy="2268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986065" y="3172394"/>
            <a:ext cx="2268114" cy="830997"/>
          </a:xfrm>
          <a:prstGeom prst="rect">
            <a:avLst/>
          </a:prstGeom>
          <a:noFill/>
        </p:spPr>
        <p:txBody>
          <a:bodyPr wrap="square" rtlCol="0">
            <a:spAutoFit/>
          </a:bodyPr>
          <a:lstStyle/>
          <a:p>
            <a:pPr algn="ctr"/>
            <a:r>
              <a:rPr lang="en-US" sz="2400" i="1" dirty="0" smtClean="0">
                <a:solidFill>
                  <a:schemeClr val="bg1"/>
                </a:solidFill>
                <a:latin typeface="Prometo Medium" panose="020B0704030203060203" pitchFamily="34" charset="0"/>
              </a:rPr>
              <a:t>Physician Community</a:t>
            </a:r>
          </a:p>
        </p:txBody>
      </p:sp>
      <p:sp>
        <p:nvSpPr>
          <p:cNvPr id="32" name="Oval 31"/>
          <p:cNvSpPr/>
          <p:nvPr/>
        </p:nvSpPr>
        <p:spPr>
          <a:xfrm>
            <a:off x="3654632" y="2734803"/>
            <a:ext cx="701268" cy="668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61425" y="3196615"/>
            <a:ext cx="3266397" cy="523220"/>
          </a:xfrm>
          <a:prstGeom prst="rect">
            <a:avLst/>
          </a:prstGeom>
          <a:noFill/>
        </p:spPr>
        <p:txBody>
          <a:bodyPr wrap="square" lIns="0" rIns="0" rtlCol="0">
            <a:spAutoFit/>
          </a:bodyPr>
          <a:lstStyle/>
          <a:p>
            <a:pPr algn="r"/>
            <a:r>
              <a:rPr lang="en-US" sz="1400" dirty="0" smtClean="0">
                <a:solidFill>
                  <a:schemeClr val="bg2"/>
                </a:solidFill>
                <a:latin typeface="Century Gothic" panose="020B0502020202020204" pitchFamily="34" charset="0"/>
              </a:rPr>
              <a:t>Policy input, interviews with HIMSS Media; Pre-Con Symposium Planning</a:t>
            </a:r>
            <a:endParaRPr lang="en-US" sz="1400" dirty="0">
              <a:solidFill>
                <a:schemeClr val="bg2"/>
              </a:solidFill>
              <a:latin typeface="Century Gothic" panose="020B0502020202020204" pitchFamily="34" charset="0"/>
            </a:endParaRPr>
          </a:p>
        </p:txBody>
      </p:sp>
      <p:sp>
        <p:nvSpPr>
          <p:cNvPr id="40" name="TextBox 39"/>
          <p:cNvSpPr txBox="1"/>
          <p:nvPr/>
        </p:nvSpPr>
        <p:spPr>
          <a:xfrm>
            <a:off x="851474" y="2670688"/>
            <a:ext cx="2728198" cy="460832"/>
          </a:xfrm>
          <a:prstGeom prst="rect">
            <a:avLst/>
          </a:prstGeom>
          <a:noFill/>
        </p:spPr>
        <p:txBody>
          <a:bodyPr wrap="square" rtlCol="0">
            <a:spAutoFit/>
          </a:bodyPr>
          <a:lstStyle/>
          <a:p>
            <a:pPr algn="r">
              <a:lnSpc>
                <a:spcPct val="150000"/>
              </a:lnSpc>
            </a:pPr>
            <a:r>
              <a:rPr lang="en-US" i="1" dirty="0" smtClean="0">
                <a:solidFill>
                  <a:schemeClr val="accent1"/>
                </a:solidFill>
                <a:latin typeface="Prometo Medium" panose="020B0704030203060203" pitchFamily="34" charset="0"/>
              </a:rPr>
              <a:t>Thought Leadership</a:t>
            </a:r>
            <a:endParaRPr lang="en-US" i="1" dirty="0">
              <a:solidFill>
                <a:schemeClr val="accent1"/>
              </a:solidFill>
              <a:latin typeface="Prometo Medium" panose="020B0704030203060203" pitchFamily="34" charset="0"/>
            </a:endParaRPr>
          </a:p>
        </p:txBody>
      </p:sp>
      <p:sp>
        <p:nvSpPr>
          <p:cNvPr id="56" name="Oval 55"/>
          <p:cNvSpPr/>
          <p:nvPr/>
        </p:nvSpPr>
        <p:spPr>
          <a:xfrm>
            <a:off x="7690816" y="2651457"/>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652687" y="3002091"/>
            <a:ext cx="2633733" cy="523220"/>
          </a:xfrm>
          <a:prstGeom prst="rect">
            <a:avLst/>
          </a:prstGeom>
          <a:noFill/>
        </p:spPr>
        <p:txBody>
          <a:bodyPr wrap="square" lIns="0" rIns="0" rtlCol="0">
            <a:spAutoFit/>
          </a:bodyPr>
          <a:lstStyle/>
          <a:p>
            <a:r>
              <a:rPr lang="en-US" sz="1400" dirty="0" smtClean="0">
                <a:solidFill>
                  <a:schemeClr val="bg2"/>
                </a:solidFill>
                <a:latin typeface="Century Gothic" panose="020B0502020202020204" pitchFamily="34" charset="0"/>
              </a:rPr>
              <a:t>Value of CMIO; CMIO Roundtable</a:t>
            </a:r>
            <a:endParaRPr lang="en-US" sz="1400" dirty="0">
              <a:solidFill>
                <a:schemeClr val="bg2"/>
              </a:solidFill>
              <a:latin typeface="Century Gothic" panose="020B0502020202020204" pitchFamily="34" charset="0"/>
            </a:endParaRPr>
          </a:p>
        </p:txBody>
      </p:sp>
      <p:sp>
        <p:nvSpPr>
          <p:cNvPr id="59" name="TextBox 58"/>
          <p:cNvSpPr txBox="1"/>
          <p:nvPr/>
        </p:nvSpPr>
        <p:spPr>
          <a:xfrm>
            <a:off x="8548018" y="2566559"/>
            <a:ext cx="2087382" cy="460832"/>
          </a:xfrm>
          <a:prstGeom prst="rect">
            <a:avLst/>
          </a:prstGeom>
          <a:noFill/>
        </p:spPr>
        <p:txBody>
          <a:bodyPr wrap="square" rtlCol="0">
            <a:spAutoFit/>
          </a:bodyPr>
          <a:lstStyle/>
          <a:p>
            <a:pPr>
              <a:lnSpc>
                <a:spcPct val="150000"/>
              </a:lnSpc>
            </a:pPr>
            <a:r>
              <a:rPr lang="en-US" i="1" dirty="0" smtClean="0">
                <a:solidFill>
                  <a:schemeClr val="accent1"/>
                </a:solidFill>
                <a:latin typeface="Prometo Medium" panose="020B0704030203060203" pitchFamily="34" charset="0"/>
              </a:rPr>
              <a:t>CMIOs</a:t>
            </a:r>
            <a:endParaRPr lang="en-US" i="1" dirty="0">
              <a:solidFill>
                <a:schemeClr val="accent1"/>
              </a:solidFill>
              <a:latin typeface="Prometo Medium" panose="020B0704030203060203" pitchFamily="34" charset="0"/>
            </a:endParaRPr>
          </a:p>
        </p:txBody>
      </p:sp>
      <p:sp>
        <p:nvSpPr>
          <p:cNvPr id="60" name="Oval 59"/>
          <p:cNvSpPr/>
          <p:nvPr/>
        </p:nvSpPr>
        <p:spPr>
          <a:xfrm>
            <a:off x="7715980" y="4174731"/>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36"/>
          <p:cNvSpPr>
            <a:spLocks noEditPoints="1"/>
          </p:cNvSpPr>
          <p:nvPr/>
        </p:nvSpPr>
        <p:spPr bwMode="auto">
          <a:xfrm>
            <a:off x="7898339" y="4356296"/>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3" name="TextBox 62"/>
          <p:cNvSpPr txBox="1"/>
          <p:nvPr/>
        </p:nvSpPr>
        <p:spPr>
          <a:xfrm>
            <a:off x="8401182" y="4094273"/>
            <a:ext cx="3473070" cy="507831"/>
          </a:xfrm>
          <a:prstGeom prst="rect">
            <a:avLst/>
          </a:prstGeom>
          <a:noFill/>
        </p:spPr>
        <p:txBody>
          <a:bodyPr wrap="square" rtlCol="0">
            <a:spAutoFit/>
          </a:bodyPr>
          <a:lstStyle/>
          <a:p>
            <a:pPr>
              <a:lnSpc>
                <a:spcPct val="150000"/>
              </a:lnSpc>
            </a:pPr>
            <a:r>
              <a:rPr lang="en-US" i="1" dirty="0" smtClean="0">
                <a:solidFill>
                  <a:schemeClr val="accent1"/>
                </a:solidFill>
                <a:latin typeface="Prometo Medium" panose="020B0704030203060203" pitchFamily="34" charset="0"/>
              </a:rPr>
              <a:t>Education Task Force </a:t>
            </a:r>
            <a:r>
              <a:rPr lang="en-US" sz="1000" i="1" dirty="0" smtClean="0">
                <a:solidFill>
                  <a:schemeClr val="accent1"/>
                </a:solidFill>
                <a:latin typeface="Prometo Medium" panose="020B0704030203060203" pitchFamily="34" charset="0"/>
              </a:rPr>
              <a:t> </a:t>
            </a:r>
            <a:endParaRPr lang="en-US" sz="1000" i="1" dirty="0">
              <a:solidFill>
                <a:schemeClr val="accent1"/>
              </a:solidFill>
              <a:latin typeface="Prometo Medium" panose="020B0704030203060203" pitchFamily="34" charset="0"/>
            </a:endParaRPr>
          </a:p>
        </p:txBody>
      </p:sp>
      <p:sp>
        <p:nvSpPr>
          <p:cNvPr id="72" name="TextBox 71"/>
          <p:cNvSpPr txBox="1"/>
          <p:nvPr/>
        </p:nvSpPr>
        <p:spPr>
          <a:xfrm>
            <a:off x="6820429" y="6030785"/>
            <a:ext cx="3193638" cy="30777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AMDIS, </a:t>
            </a:r>
            <a:r>
              <a:rPr lang="en-US" sz="1400" dirty="0" smtClean="0">
                <a:solidFill>
                  <a:schemeClr val="bg2"/>
                </a:solidFill>
                <a:latin typeface="Century Gothic" panose="020B0502020202020204" pitchFamily="34" charset="0"/>
              </a:rPr>
              <a:t>PEHRC with CMSS, AHA</a:t>
            </a:r>
            <a:endParaRPr lang="en-US" sz="1400" dirty="0">
              <a:solidFill>
                <a:schemeClr val="bg2"/>
              </a:solidFill>
              <a:latin typeface="Century Gothic" panose="020B0502020202020204" pitchFamily="34" charset="0"/>
            </a:endParaRPr>
          </a:p>
        </p:txBody>
      </p:sp>
      <p:pic>
        <p:nvPicPr>
          <p:cNvPr id="68" name="Graphic 62">
            <a:extLst>
              <a:ext uri="{FF2B5EF4-FFF2-40B4-BE49-F238E27FC236}">
                <a16:creationId xmlns:a16="http://schemas.microsoft.com/office/drawing/2014/main" id="{7CDF8234-C98C-2B42-A5DB-98C6444A5C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tretch>
            <a:fillRect/>
          </a:stretch>
        </p:blipFill>
        <p:spPr>
          <a:xfrm>
            <a:off x="5267397" y="1270242"/>
            <a:ext cx="427400" cy="427400"/>
          </a:xfrm>
          <a:prstGeom prst="rect">
            <a:avLst/>
          </a:prstGeom>
        </p:spPr>
      </p:pic>
      <p:pic>
        <p:nvPicPr>
          <p:cNvPr id="70" name="Graphic 129">
            <a:extLst>
              <a:ext uri="{FF2B5EF4-FFF2-40B4-BE49-F238E27FC236}">
                <a16:creationId xmlns:a16="http://schemas.microsoft.com/office/drawing/2014/main" id="{991A161E-A268-CF45-9837-B36DF4C9838D}"/>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66"/>
              </a:ext>
            </a:extLst>
          </a:blip>
          <a:stretch>
            <a:fillRect/>
          </a:stretch>
        </p:blipFill>
        <p:spPr>
          <a:xfrm>
            <a:off x="3842548" y="2952704"/>
            <a:ext cx="304003" cy="396125"/>
          </a:xfrm>
          <a:prstGeom prst="rect">
            <a:avLst/>
          </a:prstGeom>
        </p:spPr>
      </p:pic>
      <p:pic>
        <p:nvPicPr>
          <p:cNvPr id="71" name="Graphic 174">
            <a:extLst>
              <a:ext uri="{FF2B5EF4-FFF2-40B4-BE49-F238E27FC236}">
                <a16:creationId xmlns:a16="http://schemas.microsoft.com/office/drawing/2014/main" id="{4A52842A-158D-354C-B049-9166C9D3AA0C}"/>
              </a:ext>
            </a:extLst>
          </p:cNvPr>
          <p:cNvPicPr>
            <a:picLocks noChangeAspect="1"/>
          </p:cNvPicPr>
          <p:nvPr/>
        </p:nvPicPr>
        <p:blipFill>
          <a:blip r:embed="rId67" cstate="print">
            <a:extLst>
              <a:ext uri="{28A0092B-C50C-407E-A947-70E740481C1C}">
                <a14:useLocalDpi xmlns:a14="http://schemas.microsoft.com/office/drawing/2010/main" val="0"/>
              </a:ext>
              <a:ext uri="{96DAC541-7B7A-43D3-8B79-37D633B846F1}">
                <asvg:svgBlip xmlns="" xmlns:asvg="http://schemas.microsoft.com/office/drawing/2016/SVG/main" r:embed="rId86"/>
              </a:ext>
            </a:extLst>
          </a:blip>
          <a:stretch>
            <a:fillRect/>
          </a:stretch>
        </p:blipFill>
        <p:spPr>
          <a:xfrm>
            <a:off x="5934242" y="5602887"/>
            <a:ext cx="371757" cy="375802"/>
          </a:xfrm>
          <a:prstGeom prst="rect">
            <a:avLst/>
          </a:prstGeom>
        </p:spPr>
      </p:pic>
      <p:sp>
        <p:nvSpPr>
          <p:cNvPr id="73" name="TextBox 72"/>
          <p:cNvSpPr txBox="1"/>
          <p:nvPr/>
        </p:nvSpPr>
        <p:spPr>
          <a:xfrm>
            <a:off x="7901740" y="1714375"/>
            <a:ext cx="2947041" cy="738664"/>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Volunteer efforts include </a:t>
            </a:r>
            <a:r>
              <a:rPr lang="en-US" sz="1400" dirty="0" smtClean="0">
                <a:solidFill>
                  <a:schemeClr val="bg2"/>
                </a:solidFill>
                <a:latin typeface="Century Gothic" panose="020B0502020202020204" pitchFamily="34" charset="0"/>
              </a:rPr>
              <a:t>–CMIO </a:t>
            </a:r>
            <a:r>
              <a:rPr lang="en-US" sz="1400" dirty="0">
                <a:solidFill>
                  <a:schemeClr val="bg2"/>
                </a:solidFill>
                <a:latin typeface="Century Gothic" panose="020B0502020202020204" pitchFamily="34" charset="0"/>
              </a:rPr>
              <a:t>Roundtable &amp; </a:t>
            </a:r>
            <a:r>
              <a:rPr lang="en-US" sz="1400" dirty="0" smtClean="0">
                <a:solidFill>
                  <a:schemeClr val="bg2"/>
                </a:solidFill>
                <a:latin typeface="Century Gothic" panose="020B0502020202020204" pitchFamily="34" charset="0"/>
              </a:rPr>
              <a:t>Workgroups, Clinician Circle (ambassador)</a:t>
            </a:r>
            <a:endParaRPr lang="en-US" sz="1400" dirty="0">
              <a:solidFill>
                <a:schemeClr val="bg2"/>
              </a:solidFill>
              <a:latin typeface="Century Gothic" panose="020B0502020202020204" pitchFamily="34" charset="0"/>
            </a:endParaRPr>
          </a:p>
        </p:txBody>
      </p:sp>
      <p:pic>
        <p:nvPicPr>
          <p:cNvPr id="74" name="Graphic 81">
            <a:extLst>
              <a:ext uri="{FF2B5EF4-FFF2-40B4-BE49-F238E27FC236}">
                <a16:creationId xmlns:a16="http://schemas.microsoft.com/office/drawing/2014/main" id="{06513BD8-A7F8-444D-A15D-E163ABC84F44}"/>
              </a:ext>
            </a:extLst>
          </p:cNvPr>
          <p:cNvPicPr>
            <a:picLocks noChangeAspect="1"/>
          </p:cNvPicPr>
          <p:nvPr/>
        </p:nvPicPr>
        <p:blipFill>
          <a:blip r:embed="rId87" cstate="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tretch>
            <a:fillRect/>
          </a:stretch>
        </p:blipFill>
        <p:spPr>
          <a:xfrm>
            <a:off x="7865676" y="2759535"/>
            <a:ext cx="470357" cy="391432"/>
          </a:xfrm>
          <a:prstGeom prst="rect">
            <a:avLst/>
          </a:prstGeom>
        </p:spPr>
      </p:pic>
      <p:sp>
        <p:nvSpPr>
          <p:cNvPr id="77" name="TextBox 76"/>
          <p:cNvSpPr txBox="1"/>
          <p:nvPr/>
        </p:nvSpPr>
        <p:spPr>
          <a:xfrm>
            <a:off x="8524361" y="4505784"/>
            <a:ext cx="3193638" cy="523220"/>
          </a:xfrm>
          <a:prstGeom prst="rect">
            <a:avLst/>
          </a:prstGeom>
          <a:noFill/>
        </p:spPr>
        <p:txBody>
          <a:bodyPr wrap="square" lIns="0" rIns="0" rtlCol="0">
            <a:spAutoFit/>
          </a:bodyPr>
          <a:lstStyle/>
          <a:p>
            <a:r>
              <a:rPr lang="en-US" sz="1400" dirty="0" smtClean="0">
                <a:solidFill>
                  <a:schemeClr val="bg2"/>
                </a:solidFill>
                <a:latin typeface="Century Gothic" panose="020B0502020202020204" pitchFamily="34" charset="0"/>
              </a:rPr>
              <a:t>Drive education and content for  Community</a:t>
            </a:r>
            <a:endParaRPr lang="en-US" sz="1400" dirty="0">
              <a:solidFill>
                <a:schemeClr val="bg2"/>
              </a:solidFill>
              <a:latin typeface="Century Gothic" panose="020B0502020202020204" pitchFamily="34" charset="0"/>
            </a:endParaRPr>
          </a:p>
        </p:txBody>
      </p:sp>
      <p:pic>
        <p:nvPicPr>
          <p:cNvPr id="58" name="Graphic 170">
            <a:extLst>
              <a:ext uri="{FF2B5EF4-FFF2-40B4-BE49-F238E27FC236}">
                <a16:creationId xmlns:a16="http://schemas.microsoft.com/office/drawing/2014/main" id="{D7525D57-A861-634B-80AF-6D903ADAEA58}"/>
              </a:ext>
            </a:extLst>
          </p:cNvPr>
          <p:cNvPicPr>
            <a:picLocks noChangeAspect="1"/>
          </p:cNvPicPr>
          <p:nvPr/>
        </p:nvPicPr>
        <p:blipFill>
          <a:blip r:embed="rId88" cstate="print">
            <a:extLst>
              <a:ext uri="{28A0092B-C50C-407E-A947-70E740481C1C}">
                <a14:useLocalDpi xmlns:a14="http://schemas.microsoft.com/office/drawing/2010/main" val="0"/>
              </a:ext>
              <a:ext uri="{96DAC541-7B7A-43D3-8B79-37D633B846F1}">
                <asvg:svgBlip xmlns="" xmlns:asvg="http://schemas.microsoft.com/office/drawing/2016/SVG/main" r:embed="rId84"/>
              </a:ext>
            </a:extLst>
          </a:blip>
          <a:stretch>
            <a:fillRect/>
          </a:stretch>
        </p:blipFill>
        <p:spPr>
          <a:xfrm>
            <a:off x="6936038" y="1483942"/>
            <a:ext cx="482600" cy="502910"/>
          </a:xfrm>
          <a:prstGeom prst="rect">
            <a:avLst/>
          </a:prstGeom>
        </p:spPr>
      </p:pic>
      <p:sp>
        <p:nvSpPr>
          <p:cNvPr id="66" name="Freeform 55"/>
          <p:cNvSpPr>
            <a:spLocks noEditPoints="1"/>
          </p:cNvSpPr>
          <p:nvPr/>
        </p:nvSpPr>
        <p:spPr bwMode="auto">
          <a:xfrm>
            <a:off x="4788793" y="1580138"/>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 name="TextBox 4"/>
          <p:cNvSpPr txBox="1"/>
          <p:nvPr/>
        </p:nvSpPr>
        <p:spPr>
          <a:xfrm>
            <a:off x="42262" y="5692231"/>
            <a:ext cx="6476247" cy="338554"/>
          </a:xfrm>
          <a:prstGeom prst="rect">
            <a:avLst/>
          </a:prstGeom>
          <a:noFill/>
        </p:spPr>
        <p:txBody>
          <a:bodyPr wrap="square" rtlCol="0">
            <a:spAutoFit/>
          </a:bodyPr>
          <a:lstStyle/>
          <a:p>
            <a:r>
              <a:rPr lang="en-US" sz="1600" b="1" u="sng" dirty="0">
                <a:solidFill>
                  <a:schemeClr val="bg1"/>
                </a:solidFill>
                <a:hlinkClick r:id="rId89"/>
              </a:rPr>
              <a:t>www.himss.org/membership-participation/physician</a:t>
            </a:r>
            <a:r>
              <a:rPr lang="en-US" sz="1600" b="1" dirty="0">
                <a:solidFill>
                  <a:schemeClr val="bg1"/>
                </a:solidFill>
              </a:rPr>
              <a:t> </a:t>
            </a:r>
          </a:p>
        </p:txBody>
      </p:sp>
    </p:spTree>
    <p:extLst>
      <p:ext uri="{BB962C8B-B14F-4D97-AF65-F5344CB8AC3E}">
        <p14:creationId xmlns:p14="http://schemas.microsoft.com/office/powerpoint/2010/main" val="4097851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81392" y="821654"/>
            <a:ext cx="9398571" cy="835082"/>
          </a:xfrm>
        </p:spPr>
        <p:txBody>
          <a:bodyPr/>
          <a:lstStyle/>
          <a:p>
            <a:pPr>
              <a:lnSpc>
                <a:spcPct val="100000"/>
              </a:lnSpc>
            </a:pPr>
            <a:r>
              <a:rPr lang="en-US" sz="4000" b="1" dirty="0" smtClean="0"/>
              <a:t>Demystify AI </a:t>
            </a:r>
            <a:r>
              <a:rPr lang="en-US" dirty="0" smtClean="0"/>
              <a:t/>
            </a:r>
            <a:br>
              <a:rPr lang="en-US" dirty="0" smtClean="0"/>
            </a:br>
            <a:r>
              <a:rPr lang="en-US" sz="2800" dirty="0" smtClean="0">
                <a:solidFill>
                  <a:srgbClr val="FF0000"/>
                </a:solidFill>
              </a:rPr>
              <a:t>Learning Objectives</a:t>
            </a:r>
            <a:br>
              <a:rPr lang="en-US" sz="2800" dirty="0" smtClean="0">
                <a:solidFill>
                  <a:srgbClr val="FF0000"/>
                </a:solidFill>
              </a:rPr>
            </a:br>
            <a:r>
              <a:rPr lang="en-US" dirty="0"/>
              <a:t/>
            </a:r>
            <a:br>
              <a:rPr lang="en-US" dirty="0"/>
            </a:br>
            <a:r>
              <a:rPr lang="en-US" sz="3200" i="0" dirty="0">
                <a:latin typeface="Century Gothic" panose="020B0502020202020204" pitchFamily="34" charset="0"/>
              </a:rPr>
              <a:t/>
            </a:r>
            <a:br>
              <a:rPr lang="en-US" sz="3200" i="0" dirty="0">
                <a:latin typeface="Century Gothic" panose="020B0502020202020204" pitchFamily="34" charset="0"/>
              </a:rPr>
            </a:br>
            <a:r>
              <a:rPr lang="en-US" sz="2000" i="0" dirty="0">
                <a:solidFill>
                  <a:schemeClr val="accent3"/>
                </a:solidFill>
                <a:latin typeface="Century Gothic" panose="020B0502020202020204" pitchFamily="34" charset="0"/>
              </a:rPr>
              <a:t/>
            </a:r>
            <a:br>
              <a:rPr lang="en-US" sz="2000" i="0" dirty="0">
                <a:solidFill>
                  <a:schemeClr val="accent3"/>
                </a:solidFill>
                <a:latin typeface="Century Gothic" panose="020B0502020202020204" pitchFamily="34" charset="0"/>
              </a:rPr>
            </a:br>
            <a:endParaRPr lang="en-US" sz="2000" i="0" dirty="0">
              <a:latin typeface="Century Gothic" panose="020B0502020202020204" pitchFamily="34" charset="0"/>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1001785" y="2205867"/>
            <a:ext cx="9971015" cy="4411475"/>
          </a:xfrm>
        </p:spPr>
        <p:txBody>
          <a:bodyPr>
            <a:noAutofit/>
          </a:bodyPr>
          <a:lstStyle/>
          <a:p>
            <a:pPr fontAlgn="ctr">
              <a:lnSpc>
                <a:spcPct val="100000"/>
              </a:lnSpc>
              <a:spcBef>
                <a:spcPts val="600"/>
              </a:spcBef>
            </a:pPr>
            <a:r>
              <a:rPr lang="en-US" sz="2400" b="0" dirty="0"/>
              <a:t>Explain the fundamentals of AI and Natural Language Processing (NLP) </a:t>
            </a:r>
            <a:r>
              <a:rPr lang="en-US" sz="2400" b="0" dirty="0" smtClean="0"/>
              <a:t>technology</a:t>
            </a:r>
            <a:endParaRPr lang="en-US" sz="2400" b="0" dirty="0"/>
          </a:p>
          <a:p>
            <a:pPr fontAlgn="ctr">
              <a:lnSpc>
                <a:spcPct val="100000"/>
              </a:lnSpc>
              <a:spcBef>
                <a:spcPts val="600"/>
              </a:spcBef>
            </a:pPr>
            <a:r>
              <a:rPr lang="en-US" sz="2400" b="0" dirty="0"/>
              <a:t>Identify healthcare related problems and opportunities where AI and Natural Language Processing (NLP) applications play a </a:t>
            </a:r>
            <a:r>
              <a:rPr lang="en-US" sz="2400" b="0" dirty="0" smtClean="0"/>
              <a:t>role</a:t>
            </a:r>
            <a:endParaRPr lang="en-US" sz="2400" b="0" dirty="0"/>
          </a:p>
          <a:p>
            <a:pPr fontAlgn="ctr">
              <a:lnSpc>
                <a:spcPct val="100000"/>
              </a:lnSpc>
              <a:spcBef>
                <a:spcPts val="600"/>
              </a:spcBef>
            </a:pPr>
            <a:r>
              <a:rPr lang="en-US" sz="2400" b="0" dirty="0"/>
              <a:t>Understand the preconditions for successful application of AI solutions in </a:t>
            </a:r>
            <a:r>
              <a:rPr lang="en-US" sz="2400" b="0" dirty="0" smtClean="0"/>
              <a:t>healthcare</a:t>
            </a:r>
            <a:endParaRPr lang="en-US" sz="2400" b="0" dirty="0"/>
          </a:p>
          <a:p>
            <a:pPr fontAlgn="ctr">
              <a:lnSpc>
                <a:spcPct val="100000"/>
              </a:lnSpc>
              <a:spcBef>
                <a:spcPts val="600"/>
              </a:spcBef>
            </a:pPr>
            <a:r>
              <a:rPr lang="en-US" sz="2400" b="0" dirty="0"/>
              <a:t>List several AI-based healthcare systems or NL solutions in use today.  </a:t>
            </a:r>
          </a:p>
          <a:p>
            <a:pPr lvl="0" fontAlgn="base"/>
            <a:endParaRPr lang="en-US" sz="2400" b="0"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5</a:t>
            </a:fld>
            <a:endParaRPr lang="en-US" dirty="0"/>
          </a:p>
        </p:txBody>
      </p:sp>
    </p:spTree>
    <p:extLst>
      <p:ext uri="{BB962C8B-B14F-4D97-AF65-F5344CB8AC3E}">
        <p14:creationId xmlns:p14="http://schemas.microsoft.com/office/powerpoint/2010/main" val="44464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922381"/>
            <a:ext cx="5939624" cy="826905"/>
          </a:xfrm>
        </p:spPr>
        <p:txBody>
          <a:bodyPr wrap="square"/>
          <a:lstStyle/>
          <a:p>
            <a:pPr algn="ctr"/>
            <a:r>
              <a:rPr lang="en-US" sz="3200" b="1" dirty="0" smtClean="0">
                <a:solidFill>
                  <a:schemeClr val="tx1"/>
                </a:solidFill>
                <a:latin typeface="+mj-lt"/>
              </a:rPr>
              <a:t>Alan Young, MD, MBA, PMP</a:t>
            </a:r>
            <a:br>
              <a:rPr lang="en-US" sz="3200" b="1" dirty="0" smtClean="0">
                <a:solidFill>
                  <a:schemeClr val="tx1"/>
                </a:solidFill>
                <a:latin typeface="+mj-lt"/>
              </a:rPr>
            </a:br>
            <a:r>
              <a:rPr lang="en-US" sz="3200" b="1" dirty="0" smtClean="0">
                <a:solidFill>
                  <a:schemeClr val="tx1"/>
                </a:solidFill>
                <a:latin typeface="+mj-lt"/>
              </a:rPr>
              <a:t/>
            </a:r>
            <a:br>
              <a:rPr lang="en-US" sz="3200" b="1" dirty="0" smtClean="0">
                <a:solidFill>
                  <a:schemeClr val="tx1"/>
                </a:solidFill>
                <a:latin typeface="+mj-lt"/>
              </a:rPr>
            </a:br>
            <a:r>
              <a:rPr lang="en-US" sz="1600" dirty="0" smtClean="0">
                <a:solidFill>
                  <a:schemeClr val="tx1"/>
                </a:solidFill>
                <a:latin typeface="+mn-lt"/>
              </a:rPr>
              <a:t>Dr</a:t>
            </a:r>
            <a:r>
              <a:rPr lang="en-US" sz="1600" dirty="0">
                <a:solidFill>
                  <a:schemeClr val="tx1"/>
                </a:solidFill>
                <a:latin typeface="+mn-lt"/>
              </a:rPr>
              <a:t>. Alan Young is a physician innovator and strategist with diverse clinical, corporate and entrepreneurial accomplishments. </a:t>
            </a:r>
            <a:r>
              <a:rPr lang="en-US" sz="1600" dirty="0" smtClean="0">
                <a:solidFill>
                  <a:schemeClr val="tx1"/>
                </a:solidFill>
                <a:latin typeface="+mn-lt"/>
              </a:rPr>
              <a:t/>
            </a:r>
            <a:br>
              <a:rPr lang="en-US" sz="1600" dirty="0" smtClean="0">
                <a:solidFill>
                  <a:schemeClr val="tx1"/>
                </a:solidFill>
                <a:latin typeface="+mn-lt"/>
              </a:rPr>
            </a:br>
            <a:r>
              <a:rPr lang="en-US" sz="1600" dirty="0">
                <a:solidFill>
                  <a:schemeClr val="tx1"/>
                </a:solidFill>
                <a:latin typeface="+mn-lt"/>
              </a:rPr>
              <a:t/>
            </a:r>
            <a:br>
              <a:rPr lang="en-US" sz="1600" dirty="0">
                <a:solidFill>
                  <a:schemeClr val="tx1"/>
                </a:solidFill>
                <a:latin typeface="+mn-lt"/>
              </a:rPr>
            </a:br>
            <a:r>
              <a:rPr lang="en-US" sz="1600" dirty="0" smtClean="0">
                <a:solidFill>
                  <a:schemeClr val="tx1"/>
                </a:solidFill>
                <a:latin typeface="+mn-lt"/>
              </a:rPr>
              <a:t>Currently </a:t>
            </a:r>
            <a:r>
              <a:rPr lang="en-US" sz="1600" dirty="0">
                <a:solidFill>
                  <a:schemeClr val="tx1"/>
                </a:solidFill>
                <a:latin typeface="+mn-lt"/>
              </a:rPr>
              <a:t>the Head of Clinical Partnerships at </a:t>
            </a:r>
            <a:r>
              <a:rPr lang="en-US" sz="1600" dirty="0" err="1">
                <a:solidFill>
                  <a:schemeClr val="tx1"/>
                </a:solidFill>
                <a:latin typeface="+mn-lt"/>
              </a:rPr>
              <a:t>KelaHealth</a:t>
            </a:r>
            <a:r>
              <a:rPr lang="en-US" sz="1600" dirty="0">
                <a:solidFill>
                  <a:schemeClr val="tx1"/>
                </a:solidFill>
                <a:latin typeface="+mn-lt"/>
              </a:rPr>
              <a:t> building AI-powered solutions for surgery. He also serves on the HIMSS National Physician Committee, So Cal HIMSS CMIO Committee Chair and is a member of the Scale Health Steering Committee.</a:t>
            </a:r>
            <a:br>
              <a:rPr lang="en-US" sz="1600" dirty="0">
                <a:solidFill>
                  <a:schemeClr val="tx1"/>
                </a:solidFill>
                <a:latin typeface="+mn-lt"/>
              </a:rPr>
            </a:br>
            <a:r>
              <a:rPr lang="en-US" sz="1600" b="1" dirty="0" smtClean="0">
                <a:solidFill>
                  <a:srgbClr val="FF0000"/>
                </a:solidFill>
                <a:latin typeface="+mj-lt"/>
              </a:rPr>
              <a:t> </a:t>
            </a:r>
            <a:endParaRPr lang="en-US" sz="1600" b="1" dirty="0">
              <a:solidFill>
                <a:srgbClr val="FF0000"/>
              </a:solidFill>
              <a:latin typeface="+mj-lt"/>
            </a:endParaRPr>
          </a:p>
        </p:txBody>
      </p:sp>
      <p:sp>
        <p:nvSpPr>
          <p:cNvPr id="3" name="Slide Number Placeholder 2"/>
          <p:cNvSpPr>
            <a:spLocks noGrp="1"/>
          </p:cNvSpPr>
          <p:nvPr>
            <p:ph type="sldNum" sz="quarter" idx="10"/>
          </p:nvPr>
        </p:nvSpPr>
        <p:spPr/>
        <p:txBody>
          <a:bodyPr/>
          <a:lstStyle/>
          <a:p>
            <a:pPr marL="0" marR="0" lvl="0" indent="0" algn="ct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6</a:t>
            </a:fld>
            <a:endParaRPr kumimoji="0" lang="en-US" sz="80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Placeholder 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2685" r="12685"/>
          <a:stretch>
            <a:fillRect/>
          </a:stretch>
        </p:blipFill>
        <p:spPr>
          <a:xfrm>
            <a:off x="7489918" y="290383"/>
            <a:ext cx="4384334" cy="5875638"/>
          </a:xfrm>
        </p:spPr>
      </p:pic>
    </p:spTree>
    <p:extLst>
      <p:ext uri="{BB962C8B-B14F-4D97-AF65-F5344CB8AC3E}">
        <p14:creationId xmlns:p14="http://schemas.microsoft.com/office/powerpoint/2010/main" val="312519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a:t>
            </a:fld>
            <a:endParaRPr lang="en-US" dirty="0"/>
          </a:p>
        </p:txBody>
      </p:sp>
      <p:sp>
        <p:nvSpPr>
          <p:cNvPr id="12" name="Content Placeholder 11"/>
          <p:cNvSpPr>
            <a:spLocks noGrp="1"/>
          </p:cNvSpPr>
          <p:nvPr>
            <p:ph idx="1"/>
          </p:nvPr>
        </p:nvSpPr>
        <p:spPr>
          <a:xfrm>
            <a:off x="846075" y="2579161"/>
            <a:ext cx="4892958" cy="3429000"/>
          </a:xfrm>
        </p:spPr>
        <p:txBody>
          <a:bodyPr/>
          <a:lstStyle/>
          <a:p>
            <a:pPr marL="0" indent="0" algn="ctr">
              <a:lnSpc>
                <a:spcPct val="120000"/>
              </a:lnSpc>
              <a:buNone/>
            </a:pPr>
            <a:r>
              <a:rPr lang="en-US" sz="2800" dirty="0"/>
              <a:t>Chief Healthcare </a:t>
            </a:r>
            <a:r>
              <a:rPr lang="en-US" sz="2800" dirty="0" smtClean="0"/>
              <a:t>Advisor</a:t>
            </a:r>
            <a:endParaRPr lang="en-US" sz="2800" dirty="0"/>
          </a:p>
          <a:p>
            <a:pPr marL="0" indent="0" algn="ctr">
              <a:lnSpc>
                <a:spcPct val="120000"/>
              </a:lnSpc>
              <a:buNone/>
            </a:pPr>
            <a:r>
              <a:rPr lang="en-US" sz="2400" b="0" dirty="0" smtClean="0"/>
              <a:t>World </a:t>
            </a:r>
            <a:r>
              <a:rPr lang="en-US" sz="2400" b="0" dirty="0"/>
              <a:t>Wide Technology  </a:t>
            </a:r>
          </a:p>
          <a:p>
            <a:endParaRPr lang="en-US" dirty="0"/>
          </a:p>
        </p:txBody>
      </p:sp>
      <p:pic>
        <p:nvPicPr>
          <p:cNvPr id="14" name="Picture Placeholder 13"/>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8494" t="4544" r="7394" b="11987"/>
          <a:stretch/>
        </p:blipFill>
        <p:spPr>
          <a:xfrm>
            <a:off x="7356336" y="1438974"/>
            <a:ext cx="3441971" cy="3897834"/>
          </a:xfrm>
        </p:spPr>
      </p:pic>
      <p:sp>
        <p:nvSpPr>
          <p:cNvPr id="11" name="Title 10"/>
          <p:cNvSpPr>
            <a:spLocks noGrp="1"/>
          </p:cNvSpPr>
          <p:nvPr>
            <p:ph type="title"/>
          </p:nvPr>
        </p:nvSpPr>
        <p:spPr>
          <a:xfrm>
            <a:off x="846075" y="1438974"/>
            <a:ext cx="5069272" cy="1028700"/>
          </a:xfrm>
        </p:spPr>
        <p:txBody>
          <a:bodyPr/>
          <a:lstStyle/>
          <a:p>
            <a:pPr algn="ctr"/>
            <a:r>
              <a:rPr lang="en-US" sz="4400" dirty="0">
                <a:solidFill>
                  <a:schemeClr val="accent1"/>
                </a:solidFill>
              </a:rPr>
              <a:t>Eric Quinones, MD</a:t>
            </a:r>
            <a:r>
              <a:rPr lang="en-US" dirty="0">
                <a:solidFill>
                  <a:schemeClr val="accent1"/>
                </a:solidFill>
              </a:rPr>
              <a:t/>
            </a:r>
            <a:br>
              <a:rPr lang="en-US" dirty="0">
                <a:solidFill>
                  <a:schemeClr val="accent1"/>
                </a:solidFill>
              </a:rPr>
            </a:br>
            <a:endParaRPr lang="en-US" dirty="0"/>
          </a:p>
        </p:txBody>
      </p:sp>
    </p:spTree>
    <p:extLst>
      <p:ext uri="{BB962C8B-B14F-4D97-AF65-F5344CB8AC3E}">
        <p14:creationId xmlns:p14="http://schemas.microsoft.com/office/powerpoint/2010/main" val="268337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3" name="Content Placeholder 2"/>
          <p:cNvSpPr>
            <a:spLocks noGrp="1"/>
          </p:cNvSpPr>
          <p:nvPr>
            <p:ph idx="1"/>
          </p:nvPr>
        </p:nvSpPr>
        <p:spPr/>
        <p:txBody>
          <a:bodyPr/>
          <a:lstStyle/>
          <a:p>
            <a:pPr marL="0" indent="0" algn="ctr">
              <a:buNone/>
            </a:pPr>
            <a:r>
              <a:rPr lang="en-US" sz="2400" dirty="0"/>
              <a:t>Attending, Division of </a:t>
            </a:r>
            <a:r>
              <a:rPr lang="en-US" sz="2400" dirty="0" smtClean="0"/>
              <a:t>Cardiology</a:t>
            </a:r>
          </a:p>
          <a:p>
            <a:pPr marL="0" indent="0" algn="ctr">
              <a:buNone/>
            </a:pPr>
            <a:r>
              <a:rPr lang="en-US" b="0" dirty="0"/>
              <a:t>Children’s National Heart Institute, George Washington School of </a:t>
            </a:r>
            <a:r>
              <a:rPr lang="en-US" b="0" dirty="0" smtClean="0"/>
              <a:t>Medicine</a:t>
            </a:r>
          </a:p>
          <a:p>
            <a:pPr marL="0" indent="0" algn="ctr">
              <a:buNone/>
            </a:pPr>
            <a:r>
              <a:rPr lang="en-US" dirty="0" smtClean="0"/>
              <a:t> </a:t>
            </a:r>
            <a:endParaRPr lang="en-US" dirty="0"/>
          </a:p>
          <a:p>
            <a:pPr marL="0" indent="0" algn="ctr">
              <a:buNone/>
            </a:pPr>
            <a:r>
              <a:rPr lang="en-US" sz="2400" dirty="0"/>
              <a:t>Associate Professor of Pediatrics </a:t>
            </a:r>
          </a:p>
          <a:p>
            <a:pPr marL="0" indent="0" algn="ctr">
              <a:buNone/>
            </a:pPr>
            <a:r>
              <a:rPr lang="en-US" b="0" dirty="0" smtClean="0"/>
              <a:t>Children’s </a:t>
            </a:r>
            <a:r>
              <a:rPr lang="en-US" b="0" dirty="0"/>
              <a:t>National Hospital</a:t>
            </a:r>
          </a:p>
          <a:p>
            <a:endParaRPr lang="en-US" dirty="0"/>
          </a:p>
        </p:txBody>
      </p:sp>
      <p:pic>
        <p:nvPicPr>
          <p:cNvPr id="9" name="Picture Placeholder 8"/>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3129" t="18326" r="20729" b="20834"/>
          <a:stretch/>
        </p:blipFill>
        <p:spPr>
          <a:xfrm>
            <a:off x="7049530" y="1408295"/>
            <a:ext cx="3484606" cy="4351403"/>
          </a:xfrm>
        </p:spPr>
      </p:pic>
      <p:sp>
        <p:nvSpPr>
          <p:cNvPr id="5" name="Title 4"/>
          <p:cNvSpPr>
            <a:spLocks noGrp="1"/>
          </p:cNvSpPr>
          <p:nvPr>
            <p:ph type="title"/>
          </p:nvPr>
        </p:nvSpPr>
        <p:spPr>
          <a:xfrm>
            <a:off x="423081" y="1051047"/>
            <a:ext cx="5492265" cy="1028700"/>
          </a:xfrm>
        </p:spPr>
        <p:txBody>
          <a:bodyPr/>
          <a:lstStyle/>
          <a:p>
            <a:pPr algn="ctr"/>
            <a:r>
              <a:rPr lang="en-US" sz="4400" dirty="0">
                <a:solidFill>
                  <a:schemeClr val="accent1"/>
                </a:solidFill>
              </a:rPr>
              <a:t>Jai Nahar, MD, MBA</a:t>
            </a:r>
            <a:r>
              <a:rPr lang="en-US" dirty="0">
                <a:solidFill>
                  <a:schemeClr val="accent1"/>
                </a:solidFill>
              </a:rPr>
              <a:t/>
            </a:r>
            <a:br>
              <a:rPr lang="en-US" dirty="0">
                <a:solidFill>
                  <a:schemeClr val="accent1"/>
                </a:solidFill>
              </a:rPr>
            </a:br>
            <a:endParaRPr lang="en-US" dirty="0"/>
          </a:p>
        </p:txBody>
      </p:sp>
    </p:spTree>
    <p:extLst>
      <p:ext uri="{BB962C8B-B14F-4D97-AF65-F5344CB8AC3E}">
        <p14:creationId xmlns:p14="http://schemas.microsoft.com/office/powerpoint/2010/main" val="3747644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9</a:t>
            </a:fld>
            <a:endParaRPr lang="en-US" dirty="0"/>
          </a:p>
        </p:txBody>
      </p:sp>
      <p:sp>
        <p:nvSpPr>
          <p:cNvPr id="3" name="Content Placeholder 2"/>
          <p:cNvSpPr>
            <a:spLocks noGrp="1"/>
          </p:cNvSpPr>
          <p:nvPr>
            <p:ph idx="1"/>
          </p:nvPr>
        </p:nvSpPr>
        <p:spPr>
          <a:xfrm>
            <a:off x="846075" y="2302070"/>
            <a:ext cx="4892958" cy="3696947"/>
          </a:xfrm>
        </p:spPr>
        <p:txBody>
          <a:bodyPr>
            <a:normAutofit/>
          </a:bodyPr>
          <a:lstStyle/>
          <a:p>
            <a:pPr marL="0" indent="0" algn="ctr">
              <a:spcBef>
                <a:spcPts val="600"/>
              </a:spcBef>
              <a:buNone/>
            </a:pPr>
            <a:r>
              <a:rPr lang="en-US" dirty="0"/>
              <a:t>Assistant Professor, Division of Pediatric Critical Care </a:t>
            </a:r>
            <a:r>
              <a:rPr lang="en-US" dirty="0" smtClean="0"/>
              <a:t>Medicine</a:t>
            </a:r>
          </a:p>
          <a:p>
            <a:pPr marL="0" indent="0" algn="ctr">
              <a:spcBef>
                <a:spcPts val="600"/>
              </a:spcBef>
              <a:buNone/>
            </a:pPr>
            <a:endParaRPr lang="en-US" dirty="0"/>
          </a:p>
          <a:p>
            <a:pPr marL="0" indent="0" algn="ctr">
              <a:spcBef>
                <a:spcPts val="600"/>
              </a:spcBef>
              <a:buNone/>
            </a:pPr>
            <a:r>
              <a:rPr lang="en-US" dirty="0"/>
              <a:t>Director, Health Informatics for Clinical </a:t>
            </a:r>
            <a:r>
              <a:rPr lang="en-US" dirty="0" smtClean="0"/>
              <a:t>Effectiveness</a:t>
            </a:r>
          </a:p>
          <a:p>
            <a:pPr marL="0" indent="0" algn="ctr">
              <a:spcBef>
                <a:spcPts val="600"/>
              </a:spcBef>
              <a:buNone/>
            </a:pPr>
            <a:endParaRPr lang="en-US" dirty="0"/>
          </a:p>
          <a:p>
            <a:pPr marL="0" indent="0" algn="ctr">
              <a:spcBef>
                <a:spcPts val="600"/>
              </a:spcBef>
              <a:buNone/>
            </a:pPr>
            <a:r>
              <a:rPr lang="en-US" dirty="0"/>
              <a:t>Director, Condition A/C Medical Emergency Response Teams </a:t>
            </a:r>
            <a:endParaRPr lang="en-US" dirty="0" smtClean="0"/>
          </a:p>
          <a:p>
            <a:pPr marL="0" indent="0" algn="ctr">
              <a:spcBef>
                <a:spcPts val="600"/>
              </a:spcBef>
              <a:buNone/>
            </a:pPr>
            <a:endParaRPr lang="en-US" dirty="0"/>
          </a:p>
          <a:p>
            <a:pPr marL="0" indent="0" algn="ctr">
              <a:spcBef>
                <a:spcPts val="600"/>
              </a:spcBef>
              <a:buNone/>
            </a:pPr>
            <a:r>
              <a:rPr lang="en-US" b="0" dirty="0"/>
              <a:t>UPMC Children’s Hospital of Pittsburgh</a:t>
            </a:r>
          </a:p>
          <a:p>
            <a:endParaRPr lang="en-US" dirty="0"/>
          </a:p>
        </p:txBody>
      </p:sp>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9164" b="9164"/>
          <a:stretch>
            <a:fillRect/>
          </a:stretch>
        </p:blipFill>
        <p:spPr>
          <a:xfrm>
            <a:off x="7142205" y="1945975"/>
            <a:ext cx="3919064" cy="3558960"/>
          </a:xfrm>
        </p:spPr>
      </p:pic>
      <p:sp>
        <p:nvSpPr>
          <p:cNvPr id="5" name="Title 4"/>
          <p:cNvSpPr>
            <a:spLocks noGrp="1"/>
          </p:cNvSpPr>
          <p:nvPr>
            <p:ph type="title"/>
          </p:nvPr>
        </p:nvSpPr>
        <p:spPr>
          <a:xfrm>
            <a:off x="304800" y="1051047"/>
            <a:ext cx="7351594" cy="618550"/>
          </a:xfrm>
        </p:spPr>
        <p:txBody>
          <a:bodyPr/>
          <a:lstStyle/>
          <a:p>
            <a:r>
              <a:rPr lang="en-US" sz="4400" dirty="0" smtClean="0">
                <a:solidFill>
                  <a:schemeClr val="accent1"/>
                </a:solidFill>
              </a:rPr>
              <a:t>Christopher Horvat MD, MHA</a:t>
            </a:r>
            <a:r>
              <a:rPr lang="en-US" dirty="0" smtClean="0">
                <a:solidFill>
                  <a:schemeClr val="accent1"/>
                </a:solidFill>
              </a:rPr>
              <a:t/>
            </a:r>
            <a:br>
              <a:rPr lang="en-US" dirty="0" smtClean="0">
                <a:solidFill>
                  <a:schemeClr val="accent1"/>
                </a:solidFill>
              </a:rPr>
            </a:br>
            <a:endParaRPr lang="en-US" dirty="0"/>
          </a:p>
        </p:txBody>
      </p:sp>
    </p:spTree>
    <p:extLst>
      <p:ext uri="{BB962C8B-B14F-4D97-AF65-F5344CB8AC3E}">
        <p14:creationId xmlns:p14="http://schemas.microsoft.com/office/powerpoint/2010/main" val="2260997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9351</TotalTime>
  <Words>588</Words>
  <Application>Microsoft Office PowerPoint</Application>
  <PresentationFormat>Widescreen</PresentationFormat>
  <Paragraphs>85</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Open Sans</vt:lpstr>
      <vt:lpstr>Prometo Medium</vt:lpstr>
      <vt:lpstr>Ravi Powerpoint Template</vt:lpstr>
      <vt:lpstr>PowerPoint Presentation</vt:lpstr>
      <vt:lpstr>PowerPoint Presentation</vt:lpstr>
      <vt:lpstr>Welcome   Gwynne Jelbaoui Program Manager Clinical Informatics  HIMSS Gwynne.Jelbaoui@himss.org </vt:lpstr>
      <vt:lpstr>PowerPoint Presentation</vt:lpstr>
      <vt:lpstr>Demystify AI  Learning Objectives    </vt:lpstr>
      <vt:lpstr>Alan Young, MD, MBA, PMP  Dr. Alan Young is a physician innovator and strategist with diverse clinical, corporate and entrepreneurial accomplishments.   Currently the Head of Clinical Partnerships at KelaHealth building AI-powered solutions for surgery. He also serves on the HIMSS National Physician Committee, So Cal HIMSS CMIO Committee Chair and is a member of the Scale Health Steering Committee.  </vt:lpstr>
      <vt:lpstr>Eric Quinones, MD </vt:lpstr>
      <vt:lpstr>Jai Nahar, MD, MBA </vt:lpstr>
      <vt:lpstr>Christopher Horvat MD, MHA </vt:lpstr>
      <vt:lpstr>Panel Discussion  </vt:lpstr>
      <vt:lpstr>Questions from the attendees?  </vt:lpstr>
      <vt:lpstr>PowerPoint Presentation</vt:lpstr>
      <vt:lpstr>Thank you!  Contact emails:   Physician Community informatics@himss.org    Gwynne Jelbaoui Gwynne.Jelbaoui@himss.org </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Jelbaoui, Gwynne</cp:lastModifiedBy>
  <cp:revision>135</cp:revision>
  <dcterms:created xsi:type="dcterms:W3CDTF">2019-10-16T19:16:43Z</dcterms:created>
  <dcterms:modified xsi:type="dcterms:W3CDTF">2021-07-02T18:55:14Z</dcterms:modified>
</cp:coreProperties>
</file>